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33"/>
  </p:notesMasterIdLst>
  <p:sldIdLst>
    <p:sldId id="256" r:id="rId2"/>
    <p:sldId id="259" r:id="rId3"/>
    <p:sldId id="264" r:id="rId4"/>
    <p:sldId id="265" r:id="rId5"/>
    <p:sldId id="266" r:id="rId6"/>
    <p:sldId id="267" r:id="rId7"/>
    <p:sldId id="263" r:id="rId8"/>
    <p:sldId id="295" r:id="rId9"/>
    <p:sldId id="296" r:id="rId10"/>
    <p:sldId id="270" r:id="rId11"/>
    <p:sldId id="269" r:id="rId12"/>
    <p:sldId id="271" r:id="rId13"/>
    <p:sldId id="272" r:id="rId14"/>
    <p:sldId id="274" r:id="rId15"/>
    <p:sldId id="277" r:id="rId16"/>
    <p:sldId id="276" r:id="rId17"/>
    <p:sldId id="275" r:id="rId18"/>
    <p:sldId id="280" r:id="rId19"/>
    <p:sldId id="279" r:id="rId20"/>
    <p:sldId id="281" r:id="rId21"/>
    <p:sldId id="286" r:id="rId22"/>
    <p:sldId id="283" r:id="rId23"/>
    <p:sldId id="285" r:id="rId24"/>
    <p:sldId id="282" r:id="rId25"/>
    <p:sldId id="284" r:id="rId26"/>
    <p:sldId id="290" r:id="rId27"/>
    <p:sldId id="292" r:id="rId28"/>
    <p:sldId id="291" r:id="rId29"/>
    <p:sldId id="297" r:id="rId30"/>
    <p:sldId id="294" r:id="rId31"/>
    <p:sldId id="293" r:id="rId32"/>
  </p:sldIdLst>
  <p:sldSz cx="12187238" cy="6859588"/>
  <p:notesSz cx="6858000" cy="9144000"/>
  <p:embeddedFontLst>
    <p:embeddedFont>
      <p:font typeface="맑은 고딕" panose="020B0503020000020004" pitchFamily="50" charset="-127"/>
      <p:regular r:id="rId34"/>
      <p:bold r:id="rId35"/>
    </p:embeddedFont>
    <p:embeddedFont>
      <p:font typeface="Noto Sans" panose="020B0604020202020204" charset="0"/>
      <p:regular r:id="rId36"/>
      <p:bold r:id="rId37"/>
      <p:italic r:id="rId38"/>
      <p:boldItalic r:id="rId39"/>
    </p:embeddedFont>
  </p:embeddedFontLst>
  <p:defaultTextStyle>
    <a:defPPr>
      <a:defRPr lang="ko-KR"/>
    </a:defPPr>
    <a:lvl1pPr marL="0" algn="l" defTabSz="108819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098" algn="l" defTabSz="108819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196" algn="l" defTabSz="108819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294" algn="l" defTabSz="108819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393" algn="l" defTabSz="108819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490" algn="l" defTabSz="108819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4588" algn="l" defTabSz="108819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8685" algn="l" defTabSz="108819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2784" algn="l" defTabSz="108819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1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9" autoAdjust="0"/>
    <p:restoredTop sz="88128" autoAdjust="0"/>
  </p:normalViewPr>
  <p:slideViewPr>
    <p:cSldViewPr snapToObjects="1">
      <p:cViewPr>
        <p:scale>
          <a:sx n="76" d="100"/>
          <a:sy n="76" d="100"/>
        </p:scale>
        <p:origin x="-120" y="-1008"/>
      </p:cViewPr>
      <p:guideLst>
        <p:guide orient="horz" pos="2161"/>
        <p:guide pos="3839"/>
      </p:guideLst>
    </p:cSldViewPr>
  </p:slideViewPr>
  <p:outlineViewPr>
    <p:cViewPr>
      <p:scale>
        <a:sx n="33" d="100"/>
        <a:sy n="33" d="100"/>
      </p:scale>
      <p:origin x="0" y="429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85" d="100"/>
          <a:sy n="85" d="100"/>
        </p:scale>
        <p:origin x="-289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8197D-52CE-4B87-A9F1-8011F8445118}" type="datetimeFigureOut">
              <a:rPr lang="ko-KR" altLang="en-US" smtClean="0"/>
              <a:t>2016-07-18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17DB0-F57A-48C8-A552-D6733B5276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875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19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098" algn="l" defTabSz="108819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196" algn="l" defTabSz="108819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294" algn="l" defTabSz="108819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393" algn="l" defTabSz="108819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490" algn="l" defTabSz="108819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4588" algn="l" defTabSz="108819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8685" algn="l" defTabSz="108819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2784" algn="l" defTabSz="108819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043" y="2130920"/>
            <a:ext cx="10359152" cy="147036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087" y="3887100"/>
            <a:ext cx="8531067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4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6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2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7/18/2016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074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7/18/2016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92831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76767" y="274703"/>
            <a:ext cx="3654056" cy="585446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483" y="274703"/>
            <a:ext cx="10761162" cy="585446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7/18/2016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69974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7/18/2016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72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708" y="4407921"/>
            <a:ext cx="10359152" cy="13623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708" y="2907388"/>
            <a:ext cx="10359152" cy="150053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409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19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29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639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049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458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868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278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7/18/2016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041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484" y="1600571"/>
            <a:ext cx="7206551" cy="4528598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2156" y="1600571"/>
            <a:ext cx="7208667" cy="4528598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7/18/2016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3642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362" y="274701"/>
            <a:ext cx="10968514" cy="114326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62" y="1535469"/>
            <a:ext cx="5384813" cy="639910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098" indent="0">
              <a:buNone/>
              <a:defRPr sz="2400" b="1"/>
            </a:lvl2pPr>
            <a:lvl3pPr marL="1088196" indent="0">
              <a:buNone/>
              <a:defRPr sz="2100" b="1"/>
            </a:lvl3pPr>
            <a:lvl4pPr marL="1632294" indent="0">
              <a:buNone/>
              <a:defRPr sz="1900" b="1"/>
            </a:lvl4pPr>
            <a:lvl5pPr marL="2176393" indent="0">
              <a:buNone/>
              <a:defRPr sz="1900" b="1"/>
            </a:lvl5pPr>
            <a:lvl6pPr marL="2720490" indent="0">
              <a:buNone/>
              <a:defRPr sz="1900" b="1"/>
            </a:lvl6pPr>
            <a:lvl7pPr marL="3264588" indent="0">
              <a:buNone/>
              <a:defRPr sz="1900" b="1"/>
            </a:lvl7pPr>
            <a:lvl8pPr marL="3808685" indent="0">
              <a:buNone/>
              <a:defRPr sz="1900" b="1"/>
            </a:lvl8pPr>
            <a:lvl9pPr marL="4352784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362" y="2175380"/>
            <a:ext cx="5384813" cy="3952203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0950" y="1535469"/>
            <a:ext cx="5386928" cy="639910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098" indent="0">
              <a:buNone/>
              <a:defRPr sz="2400" b="1"/>
            </a:lvl2pPr>
            <a:lvl3pPr marL="1088196" indent="0">
              <a:buNone/>
              <a:defRPr sz="2100" b="1"/>
            </a:lvl3pPr>
            <a:lvl4pPr marL="1632294" indent="0">
              <a:buNone/>
              <a:defRPr sz="1900" b="1"/>
            </a:lvl4pPr>
            <a:lvl5pPr marL="2176393" indent="0">
              <a:buNone/>
              <a:defRPr sz="1900" b="1"/>
            </a:lvl5pPr>
            <a:lvl6pPr marL="2720490" indent="0">
              <a:buNone/>
              <a:defRPr sz="1900" b="1"/>
            </a:lvl6pPr>
            <a:lvl7pPr marL="3264588" indent="0">
              <a:buNone/>
              <a:defRPr sz="1900" b="1"/>
            </a:lvl7pPr>
            <a:lvl8pPr marL="3808685" indent="0">
              <a:buNone/>
              <a:defRPr sz="1900" b="1"/>
            </a:lvl8pPr>
            <a:lvl9pPr marL="4352784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0950" y="2175380"/>
            <a:ext cx="5386928" cy="3952203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7/18/2016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07153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7/18/2016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563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7/18/2016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091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364" y="273113"/>
            <a:ext cx="4009517" cy="116231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4871" y="273115"/>
            <a:ext cx="6813005" cy="5854468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364" y="1435434"/>
            <a:ext cx="4009517" cy="4692149"/>
          </a:xfrm>
        </p:spPr>
        <p:txBody>
          <a:bodyPr/>
          <a:lstStyle>
            <a:lvl1pPr marL="0" indent="0">
              <a:buNone/>
              <a:defRPr sz="1700"/>
            </a:lvl1pPr>
            <a:lvl2pPr marL="544098" indent="0">
              <a:buNone/>
              <a:defRPr sz="1400"/>
            </a:lvl2pPr>
            <a:lvl3pPr marL="1088196" indent="0">
              <a:buNone/>
              <a:defRPr sz="1200"/>
            </a:lvl3pPr>
            <a:lvl4pPr marL="1632294" indent="0">
              <a:buNone/>
              <a:defRPr sz="1100"/>
            </a:lvl4pPr>
            <a:lvl5pPr marL="2176393" indent="0">
              <a:buNone/>
              <a:defRPr sz="1100"/>
            </a:lvl5pPr>
            <a:lvl6pPr marL="2720490" indent="0">
              <a:buNone/>
              <a:defRPr sz="1100"/>
            </a:lvl6pPr>
            <a:lvl7pPr marL="3264588" indent="0">
              <a:buNone/>
              <a:defRPr sz="1100"/>
            </a:lvl7pPr>
            <a:lvl8pPr marL="3808685" indent="0">
              <a:buNone/>
              <a:defRPr sz="1100"/>
            </a:lvl8pPr>
            <a:lvl9pPr marL="4352784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7/18/2016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520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784" y="4801713"/>
            <a:ext cx="7312343" cy="56686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8784" y="612918"/>
            <a:ext cx="7312343" cy="4115753"/>
          </a:xfrm>
        </p:spPr>
        <p:txBody>
          <a:bodyPr/>
          <a:lstStyle>
            <a:lvl1pPr marL="0" indent="0">
              <a:buNone/>
              <a:defRPr sz="3800"/>
            </a:lvl1pPr>
            <a:lvl2pPr marL="544098" indent="0">
              <a:buNone/>
              <a:defRPr sz="3300"/>
            </a:lvl2pPr>
            <a:lvl3pPr marL="1088196" indent="0">
              <a:buNone/>
              <a:defRPr sz="2900"/>
            </a:lvl3pPr>
            <a:lvl4pPr marL="1632294" indent="0">
              <a:buNone/>
              <a:defRPr sz="2400"/>
            </a:lvl4pPr>
            <a:lvl5pPr marL="2176393" indent="0">
              <a:buNone/>
              <a:defRPr sz="2400"/>
            </a:lvl5pPr>
            <a:lvl6pPr marL="2720490" indent="0">
              <a:buNone/>
              <a:defRPr sz="2400"/>
            </a:lvl6pPr>
            <a:lvl7pPr marL="3264588" indent="0">
              <a:buNone/>
              <a:defRPr sz="2400"/>
            </a:lvl7pPr>
            <a:lvl8pPr marL="3808685" indent="0">
              <a:buNone/>
              <a:defRPr sz="2400"/>
            </a:lvl8pPr>
            <a:lvl9pPr marL="4352784" indent="0">
              <a:buNone/>
              <a:defRPr sz="24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8784" y="5368581"/>
            <a:ext cx="7312343" cy="805048"/>
          </a:xfrm>
        </p:spPr>
        <p:txBody>
          <a:bodyPr/>
          <a:lstStyle>
            <a:lvl1pPr marL="0" indent="0">
              <a:buNone/>
              <a:defRPr sz="1700"/>
            </a:lvl1pPr>
            <a:lvl2pPr marL="544098" indent="0">
              <a:buNone/>
              <a:defRPr sz="1400"/>
            </a:lvl2pPr>
            <a:lvl3pPr marL="1088196" indent="0">
              <a:buNone/>
              <a:defRPr sz="1200"/>
            </a:lvl3pPr>
            <a:lvl4pPr marL="1632294" indent="0">
              <a:buNone/>
              <a:defRPr sz="1100"/>
            </a:lvl4pPr>
            <a:lvl5pPr marL="2176393" indent="0">
              <a:buNone/>
              <a:defRPr sz="1100"/>
            </a:lvl5pPr>
            <a:lvl6pPr marL="2720490" indent="0">
              <a:buNone/>
              <a:defRPr sz="1100"/>
            </a:lvl6pPr>
            <a:lvl7pPr marL="3264588" indent="0">
              <a:buNone/>
              <a:defRPr sz="1100"/>
            </a:lvl7pPr>
            <a:lvl8pPr marL="3808685" indent="0">
              <a:buNone/>
              <a:defRPr sz="1100"/>
            </a:lvl8pPr>
            <a:lvl9pPr marL="4352784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7/18/2016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3300" dirty="0"/>
          </a:p>
        </p:txBody>
      </p:sp>
    </p:spTree>
    <p:extLst>
      <p:ext uri="{BB962C8B-B14F-4D97-AF65-F5344CB8AC3E}">
        <p14:creationId xmlns:p14="http://schemas.microsoft.com/office/powerpoint/2010/main" val="264721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62" y="274701"/>
            <a:ext cx="10968514" cy="1143265"/>
          </a:xfrm>
          <a:prstGeom prst="rect">
            <a:avLst/>
          </a:prstGeom>
        </p:spPr>
        <p:txBody>
          <a:bodyPr vert="horz" lIns="108820" tIns="54410" rIns="108820" bIns="5441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62" y="1600572"/>
            <a:ext cx="10968514" cy="4527011"/>
          </a:xfrm>
          <a:prstGeom prst="rect">
            <a:avLst/>
          </a:prstGeom>
        </p:spPr>
        <p:txBody>
          <a:bodyPr vert="horz" lIns="108820" tIns="54410" rIns="108820" bIns="5441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363" y="6357822"/>
            <a:ext cx="2843689" cy="365210"/>
          </a:xfrm>
          <a:prstGeom prst="rect">
            <a:avLst/>
          </a:prstGeom>
        </p:spPr>
        <p:txBody>
          <a:bodyPr vert="horz" lIns="108820" tIns="54410" rIns="108820" bIns="5441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7/18/2016</a:t>
            </a:fld>
            <a:endParaRPr lang="en-US" sz="1700" dirty="0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973" y="6357822"/>
            <a:ext cx="3859292" cy="365210"/>
          </a:xfrm>
          <a:prstGeom prst="rect">
            <a:avLst/>
          </a:prstGeom>
        </p:spPr>
        <p:txBody>
          <a:bodyPr vert="horz" lIns="108820" tIns="54410" rIns="108820" bIns="5441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sz="1700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4187" y="6357822"/>
            <a:ext cx="2843689" cy="365210"/>
          </a:xfrm>
          <a:prstGeom prst="rect">
            <a:avLst/>
          </a:prstGeom>
        </p:spPr>
        <p:txBody>
          <a:bodyPr vert="horz" lIns="108820" tIns="54410" rIns="108820" bIns="5441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700" b="1" dirty="0">
              <a:solidFill>
                <a:srgbClr val="FFFFFF"/>
              </a:solidFill>
            </a:endParaRPr>
          </a:p>
        </p:txBody>
      </p:sp>
      <p:pic>
        <p:nvPicPr>
          <p:cNvPr id="7" name="Picture 4" descr="Z:\Art\BI\신규_io스튜디오 로고\io_big_border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555" y="6382122"/>
            <a:ext cx="1689720" cy="32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204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1088196" rtl="0" eaLnBrk="1" latinLnBrk="1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074" indent="-408074" algn="l" defTabSz="1088196" rtl="0" eaLnBrk="1" latinLnBrk="1" hangingPunct="1">
        <a:spcBef>
          <a:spcPct val="20000"/>
        </a:spcBef>
        <a:buFont typeface="Arial" panose="020B0604020202020204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159" indent="-340062" algn="l" defTabSz="1088196" rtl="0" eaLnBrk="1" latinLnBrk="1" hangingPunct="1">
        <a:spcBef>
          <a:spcPct val="20000"/>
        </a:spcBef>
        <a:buFont typeface="Arial" panose="020B0604020202020204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245" indent="-272049" algn="l" defTabSz="10881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343" indent="-272049" algn="l" defTabSz="1088196" rtl="0" eaLnBrk="1" latinLnBrk="1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440" indent="-272049" algn="l" defTabSz="1088196" rtl="0" eaLnBrk="1" latinLnBrk="1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539" indent="-272049" algn="l" defTabSz="10881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636" indent="-272049" algn="l" defTabSz="10881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735" indent="-272049" algn="l" defTabSz="10881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833" indent="-272049" algn="l" defTabSz="10881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8819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98" algn="l" defTabSz="108819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196" algn="l" defTabSz="108819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294" algn="l" defTabSz="108819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393" algn="l" defTabSz="108819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490" algn="l" defTabSz="108819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588" algn="l" defTabSz="108819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685" algn="l" defTabSz="108819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784" algn="l" defTabSz="108819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wmf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기계 학습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딥러닝이란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무엇인가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ko-KR" altLang="en-US" sz="29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머신러</a:t>
            </a:r>
            <a:r>
              <a:rPr lang="ko-KR" altLang="en-US" sz="2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닝</a:t>
            </a:r>
            <a:r>
              <a:rPr lang="ko-KR" altLang="en-US" sz="2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9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학습조</a:t>
            </a:r>
            <a:r>
              <a:rPr lang="ko-KR" altLang="en-US" sz="2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변상준</a:t>
            </a:r>
            <a:endParaRPr lang="en-US" altLang="ko-KR" sz="29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72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신경망 모델 </a:t>
            </a:r>
            <a:r>
              <a:rPr lang="en-US" altLang="ko-KR" sz="2900" dirty="0"/>
              <a:t>(1957</a:t>
            </a:r>
            <a:r>
              <a:rPr lang="ko-KR" altLang="en-US" sz="2900"/>
              <a:t>년에 나왔음</a:t>
            </a:r>
            <a:r>
              <a:rPr lang="en-US" altLang="ko-KR" sz="2900" dirty="0"/>
              <a:t>)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1197075" y="2155344"/>
            <a:ext cx="864096" cy="86409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4" rIns="91430" bIns="45714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x</a:t>
            </a:r>
            <a:r>
              <a:rPr lang="en-US" altLang="ko-KR" sz="1100" dirty="0">
                <a:solidFill>
                  <a:schemeClr val="tx1"/>
                </a:solidFill>
              </a:rPr>
              <a:t>0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197075" y="3480511"/>
            <a:ext cx="864096" cy="86409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4" rIns="91430" bIns="45714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x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9403" y="3480672"/>
            <a:ext cx="864096" cy="86409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4" rIns="91430" bIns="45714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y</a:t>
            </a:r>
            <a:r>
              <a:rPr lang="en-US" altLang="ko-KR" sz="1100" dirty="0">
                <a:solidFill>
                  <a:schemeClr val="tx1"/>
                </a:solidFill>
              </a:rPr>
              <a:t>0</a:t>
            </a:r>
            <a:endParaRPr lang="ko-KR" altLang="en-US" sz="110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4" idx="6"/>
            <a:endCxn id="6" idx="2"/>
          </p:cNvCxnSpPr>
          <p:nvPr/>
        </p:nvCxnSpPr>
        <p:spPr>
          <a:xfrm>
            <a:off x="2061171" y="2587392"/>
            <a:ext cx="2088232" cy="1325328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5" idx="6"/>
            <a:endCxn id="6" idx="2"/>
          </p:cNvCxnSpPr>
          <p:nvPr/>
        </p:nvCxnSpPr>
        <p:spPr>
          <a:xfrm>
            <a:off x="2061171" y="3912560"/>
            <a:ext cx="2088232" cy="16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1197075" y="4797946"/>
            <a:ext cx="864096" cy="86409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4" rIns="91430" bIns="45714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x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6" idx="6"/>
            <a:endCxn id="6" idx="2"/>
          </p:cNvCxnSpPr>
          <p:nvPr/>
        </p:nvCxnSpPr>
        <p:spPr>
          <a:xfrm flipV="1">
            <a:off x="2061171" y="3912720"/>
            <a:ext cx="2088232" cy="1317274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81251" y="2685433"/>
            <a:ext cx="442730" cy="4154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en-US" altLang="ko-KR" dirty="0" smtClean="0"/>
              <a:t>w</a:t>
            </a:r>
            <a:r>
              <a:rPr lang="en-US" altLang="ko-KR" sz="1100" dirty="0"/>
              <a:t>0</a:t>
            </a: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770709" y="3499402"/>
            <a:ext cx="442730" cy="4154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en-US" altLang="ko-KR" dirty="0" smtClean="0"/>
              <a:t>w</a:t>
            </a:r>
            <a:r>
              <a:rPr lang="en-US" altLang="ko-KR" sz="1100" dirty="0"/>
              <a:t>1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770105" y="4170005"/>
            <a:ext cx="442730" cy="4154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en-US" altLang="ko-KR" dirty="0" smtClean="0"/>
              <a:t>w</a:t>
            </a:r>
            <a:r>
              <a:rPr lang="en-US" altLang="ko-KR" sz="1100" dirty="0"/>
              <a:t>2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437435" y="2541418"/>
            <a:ext cx="5024112" cy="538597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en-US" altLang="ko-KR" sz="2900" dirty="0"/>
              <a:t>y</a:t>
            </a:r>
            <a:r>
              <a:rPr lang="en-US" altLang="ko-KR" sz="1400" dirty="0"/>
              <a:t>0</a:t>
            </a:r>
            <a:r>
              <a:rPr lang="en-US" altLang="ko-KR" sz="2900" dirty="0"/>
              <a:t> = act( x</a:t>
            </a:r>
            <a:r>
              <a:rPr lang="en-US" altLang="ko-KR" sz="1400" dirty="0"/>
              <a:t>0</a:t>
            </a:r>
            <a:r>
              <a:rPr lang="en-US" altLang="ko-KR" sz="2900" dirty="0"/>
              <a:t>*w</a:t>
            </a:r>
            <a:r>
              <a:rPr lang="en-US" altLang="ko-KR" sz="1400" dirty="0"/>
              <a:t>0</a:t>
            </a:r>
            <a:r>
              <a:rPr lang="en-US" altLang="ko-KR" sz="2900" dirty="0"/>
              <a:t> + x</a:t>
            </a:r>
            <a:r>
              <a:rPr lang="en-US" altLang="ko-KR" sz="1400" dirty="0"/>
              <a:t>1</a:t>
            </a:r>
            <a:r>
              <a:rPr lang="en-US" altLang="ko-KR" sz="2900" dirty="0"/>
              <a:t>*w</a:t>
            </a:r>
            <a:r>
              <a:rPr lang="en-US" altLang="ko-KR" sz="1400" dirty="0"/>
              <a:t>1</a:t>
            </a:r>
            <a:r>
              <a:rPr lang="en-US" altLang="ko-KR" sz="2900" dirty="0"/>
              <a:t> + x</a:t>
            </a:r>
            <a:r>
              <a:rPr lang="en-US" altLang="ko-KR" sz="1400" dirty="0"/>
              <a:t>2</a:t>
            </a:r>
            <a:r>
              <a:rPr lang="en-US" altLang="ko-KR" sz="2900" dirty="0"/>
              <a:t>*w</a:t>
            </a:r>
            <a:r>
              <a:rPr lang="en-US" altLang="ko-KR" sz="1400" dirty="0"/>
              <a:t>2 </a:t>
            </a:r>
            <a:r>
              <a:rPr lang="en-US" altLang="ko-KR" sz="2900" dirty="0"/>
              <a:t>)</a:t>
            </a:r>
            <a:endParaRPr lang="ko-KR" altLang="en-US" sz="2900"/>
          </a:p>
        </p:txBody>
      </p:sp>
      <p:sp>
        <p:nvSpPr>
          <p:cNvPr id="29" name="굽은 화살표 28"/>
          <p:cNvSpPr/>
          <p:nvPr/>
        </p:nvSpPr>
        <p:spPr>
          <a:xfrm>
            <a:off x="5442310" y="2025284"/>
            <a:ext cx="648072" cy="540414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4" rIns="91430" bIns="45714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26000" y="1821518"/>
            <a:ext cx="3025167" cy="600152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ko-KR" altLang="en-US" dirty="0" smtClean="0"/>
              <a:t>활성 함수</a:t>
            </a:r>
            <a:r>
              <a:rPr lang="en-US" altLang="ko-KR" dirty="0" smtClean="0"/>
              <a:t>.</a:t>
            </a:r>
            <a:r>
              <a:rPr lang="ko-KR" altLang="en-US" smtClean="0"/>
              <a:t> 결과값 정규화를 위해 사용</a:t>
            </a:r>
            <a:endParaRPr lang="en-US" altLang="ko-KR" dirty="0" smtClean="0"/>
          </a:p>
          <a:p>
            <a:r>
              <a:rPr lang="en-US" altLang="ko-KR" sz="1200" dirty="0"/>
              <a:t>(ex : 0</a:t>
            </a:r>
            <a:r>
              <a:rPr lang="ko-KR" altLang="en-US" sz="1200"/>
              <a:t>보다 크면 </a:t>
            </a:r>
            <a:r>
              <a:rPr lang="en-US" altLang="ko-KR" sz="1200" dirty="0"/>
              <a:t>1</a:t>
            </a:r>
            <a:r>
              <a:rPr lang="ko-KR" altLang="en-US" sz="1200"/>
              <a:t>로 간주하고 </a:t>
            </a:r>
            <a:r>
              <a:rPr lang="en-US" altLang="ko-KR" sz="1200" dirty="0"/>
              <a:t>0</a:t>
            </a:r>
            <a:r>
              <a:rPr lang="ko-KR" altLang="en-US" sz="1200"/>
              <a:t>보다 같거나</a:t>
            </a:r>
            <a:r>
              <a:rPr lang="en-US" altLang="ko-KR" sz="1200" dirty="0"/>
              <a:t> </a:t>
            </a:r>
            <a:r>
              <a:rPr lang="ko-KR" altLang="en-US" sz="1200"/>
              <a:t>작으면 </a:t>
            </a:r>
            <a:r>
              <a:rPr lang="en-US" altLang="ko-KR" sz="1200" dirty="0"/>
              <a:t>0)</a:t>
            </a:r>
            <a:endParaRPr lang="ko-KR" altLang="en-US" dirty="0"/>
          </a:p>
        </p:txBody>
      </p:sp>
      <p:sp>
        <p:nvSpPr>
          <p:cNvPr id="21" name="굽은 화살표 20"/>
          <p:cNvSpPr/>
          <p:nvPr/>
        </p:nvSpPr>
        <p:spPr>
          <a:xfrm flipV="1">
            <a:off x="1557116" y="5806059"/>
            <a:ext cx="648072" cy="518415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4" rIns="91430" bIns="45714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12408" y="5984168"/>
            <a:ext cx="816229" cy="4154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ko-KR" altLang="en-US" dirty="0" smtClean="0"/>
              <a:t>입력 </a:t>
            </a:r>
            <a:r>
              <a:rPr lang="ko-KR" altLang="en-US" dirty="0" err="1" smtClean="0"/>
              <a:t>노드</a:t>
            </a:r>
            <a:endParaRPr lang="ko-KR" altLang="en-US" dirty="0"/>
          </a:p>
        </p:txBody>
      </p:sp>
      <p:sp>
        <p:nvSpPr>
          <p:cNvPr id="23" name="굽은 화살표 22"/>
          <p:cNvSpPr/>
          <p:nvPr/>
        </p:nvSpPr>
        <p:spPr>
          <a:xfrm flipV="1">
            <a:off x="2933703" y="5085979"/>
            <a:ext cx="648072" cy="518415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4" rIns="91430" bIns="45714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88995" y="5264087"/>
            <a:ext cx="1237947" cy="4154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ko-KR" altLang="en-US" dirty="0" smtClean="0"/>
              <a:t>가중치</a:t>
            </a:r>
            <a:r>
              <a:rPr lang="en-US" altLang="ko-KR" sz="1200" dirty="0"/>
              <a:t>(weight)</a:t>
            </a:r>
            <a:r>
              <a:rPr lang="ko-KR" altLang="en-US" smtClean="0"/>
              <a:t>들</a:t>
            </a:r>
            <a:endParaRPr lang="ko-KR" altLang="en-US" dirty="0"/>
          </a:p>
        </p:txBody>
      </p:sp>
      <p:sp>
        <p:nvSpPr>
          <p:cNvPr id="33" name="굽은 화살표 32"/>
          <p:cNvSpPr/>
          <p:nvPr/>
        </p:nvSpPr>
        <p:spPr>
          <a:xfrm flipV="1">
            <a:off x="4500327" y="4437907"/>
            <a:ext cx="648072" cy="518415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4" rIns="91430" bIns="45714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55619" y="4616015"/>
            <a:ext cx="758521" cy="4154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ko-KR" altLang="en-US" dirty="0" smtClean="0"/>
              <a:t>출력 </a:t>
            </a:r>
            <a:r>
              <a:rPr lang="ko-KR" altLang="en-US" dirty="0" err="1" smtClean="0"/>
              <a:t>노드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317756" y="3822232"/>
            <a:ext cx="2367936" cy="4154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en-US" altLang="ko-KR" dirty="0" smtClean="0"/>
              <a:t>x</a:t>
            </a:r>
            <a:r>
              <a:rPr lang="en-US" altLang="ko-KR" sz="1100" dirty="0"/>
              <a:t>0</a:t>
            </a:r>
            <a:r>
              <a:rPr lang="ko-KR" altLang="en-US" smtClean="0"/>
              <a:t>는 상수 문턱값으로</a:t>
            </a:r>
            <a:r>
              <a:rPr lang="en-US" altLang="ko-KR" dirty="0" smtClean="0"/>
              <a:t>, -1 </a:t>
            </a:r>
            <a:r>
              <a:rPr lang="ko-KR" altLang="en-US" smtClean="0"/>
              <a:t>고정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7317755" y="4310440"/>
            <a:ext cx="2994710" cy="4154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en-US" altLang="ko-KR" dirty="0" smtClean="0"/>
              <a:t>w</a:t>
            </a:r>
            <a:r>
              <a:rPr lang="en-US" altLang="ko-KR" sz="1100" dirty="0"/>
              <a:t>0~2</a:t>
            </a:r>
            <a:r>
              <a:rPr lang="ko-KR" altLang="en-US" smtClean="0"/>
              <a:t>는 </a:t>
            </a:r>
            <a:r>
              <a:rPr lang="en-US" altLang="ko-KR" dirty="0" smtClean="0"/>
              <a:t>-0.5 ~ 0.5</a:t>
            </a:r>
            <a:r>
              <a:rPr lang="ko-KR" altLang="en-US" smtClean="0"/>
              <a:t>로 랜덤 초기화</a:t>
            </a: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949603" y="5229995"/>
            <a:ext cx="4105591" cy="984873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ko-KR" altLang="en-US" sz="2900" b="1" dirty="0" err="1"/>
              <a:t>입력값에</a:t>
            </a:r>
            <a:r>
              <a:rPr lang="ko-KR" altLang="en-US" sz="2900" b="1" dirty="0"/>
              <a:t> 대해 적절한 </a:t>
            </a:r>
            <a:r>
              <a:rPr lang="ko-KR" altLang="en-US" sz="2900" b="1" dirty="0" err="1"/>
              <a:t>출력값을</a:t>
            </a:r>
            <a:r>
              <a:rPr lang="ko-KR" altLang="en-US" sz="2900" b="1" dirty="0"/>
              <a:t> 내도록</a:t>
            </a:r>
            <a:endParaRPr lang="en-US" altLang="ko-KR" sz="2900" b="1" dirty="0"/>
          </a:p>
          <a:p>
            <a:r>
              <a:rPr lang="en-US" altLang="ko-KR" sz="2900" b="1" dirty="0"/>
              <a:t>w</a:t>
            </a:r>
            <a:r>
              <a:rPr lang="ko-KR" altLang="en-US" sz="2900" b="1"/>
              <a:t>값들을 조정해보자  </a:t>
            </a:r>
            <a:r>
              <a:rPr lang="en-US" altLang="ko-KR" sz="2900" b="1" dirty="0"/>
              <a:t>=  </a:t>
            </a:r>
            <a:r>
              <a:rPr lang="ko-KR" altLang="en-US" sz="2900" b="1"/>
              <a:t>신경망 학습</a:t>
            </a:r>
            <a:endParaRPr lang="ko-KR" altLang="en-US" sz="29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029722" y="3069755"/>
            <a:ext cx="2324655" cy="430875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en-US" altLang="ko-KR" sz="1100" dirty="0"/>
              <a:t>x</a:t>
            </a:r>
            <a:r>
              <a:rPr lang="ko-KR" altLang="en-US" sz="1100"/>
              <a:t>와 </a:t>
            </a:r>
            <a:r>
              <a:rPr lang="en-US" altLang="ko-KR" sz="1100" dirty="0"/>
              <a:t>w </a:t>
            </a:r>
            <a:r>
              <a:rPr lang="ko-KR" altLang="en-US" sz="1100"/>
              <a:t>벡터 내적입니다</a:t>
            </a:r>
            <a:r>
              <a:rPr lang="en-US" altLang="ko-KR" sz="1100" dirty="0"/>
              <a:t>. </a:t>
            </a:r>
            <a:r>
              <a:rPr lang="ko-KR" altLang="en-US" sz="1100"/>
              <a:t>참 쉽죠</a:t>
            </a:r>
            <a:r>
              <a:rPr lang="en-US" altLang="ko-KR" sz="1100" dirty="0"/>
              <a:t>?</a:t>
            </a:r>
          </a:p>
          <a:p>
            <a:r>
              <a:rPr lang="ko-KR" altLang="en-US" sz="1100" dirty="0"/>
              <a:t>최근의 심층 신경망도</a:t>
            </a:r>
            <a:r>
              <a:rPr lang="en-US" altLang="ko-KR" sz="1100" dirty="0"/>
              <a:t> </a:t>
            </a:r>
            <a:r>
              <a:rPr lang="ko-KR" altLang="en-US" sz="1100"/>
              <a:t>대부분의 연산은 벡터 내적입니다</a:t>
            </a:r>
            <a:r>
              <a:rPr lang="en-US" altLang="ko-KR" sz="1100" dirty="0"/>
              <a:t>.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40720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 animBg="1"/>
      <p:bldP spid="30" grpId="0"/>
      <p:bldP spid="21" grpId="0" animBg="1"/>
      <p:bldP spid="22" grpId="0"/>
      <p:bldP spid="23" grpId="0" animBg="1"/>
      <p:bldP spid="32" grpId="0"/>
      <p:bldP spid="33" grpId="0" animBg="1"/>
      <p:bldP spid="34" grpId="0"/>
      <p:bldP spid="37" grpId="0"/>
      <p:bldP spid="38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신경망 모델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053059" y="1853725"/>
            <a:ext cx="3528392" cy="3215703"/>
            <a:chOff x="1125067" y="2155344"/>
            <a:chExt cx="3816424" cy="3506698"/>
          </a:xfrm>
        </p:grpSpPr>
        <p:sp>
          <p:nvSpPr>
            <p:cNvPr id="4" name="타원 3"/>
            <p:cNvSpPr/>
            <p:nvPr/>
          </p:nvSpPr>
          <p:spPr>
            <a:xfrm>
              <a:off x="1125067" y="2155344"/>
              <a:ext cx="864096" cy="86409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x</a:t>
              </a:r>
              <a:r>
                <a:rPr lang="en-US" altLang="ko-KR" sz="1100" dirty="0">
                  <a:solidFill>
                    <a:schemeClr val="tx1"/>
                  </a:solidFill>
                </a:rPr>
                <a:t>0</a:t>
              </a:r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1125067" y="3480511"/>
              <a:ext cx="864096" cy="86409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x</a:t>
              </a:r>
              <a:r>
                <a:rPr lang="en-US" altLang="ko-KR" sz="1100" dirty="0">
                  <a:solidFill>
                    <a:schemeClr val="tx1"/>
                  </a:solidFill>
                </a:rPr>
                <a:t>1</a:t>
              </a:r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077395" y="3480672"/>
              <a:ext cx="864096" cy="86409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y</a:t>
              </a:r>
              <a:r>
                <a:rPr lang="en-US" altLang="ko-KR" sz="1100" dirty="0">
                  <a:solidFill>
                    <a:schemeClr val="tx1"/>
                  </a:solidFill>
                </a:rPr>
                <a:t>0</a:t>
              </a:r>
              <a:endParaRPr lang="ko-KR" altLang="en-US" sz="110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4" idx="6"/>
              <a:endCxn id="6" idx="2"/>
            </p:cNvCxnSpPr>
            <p:nvPr/>
          </p:nvCxnSpPr>
          <p:spPr>
            <a:xfrm>
              <a:off x="1989163" y="2587392"/>
              <a:ext cx="2088232" cy="132532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>
              <a:stCxn id="5" idx="6"/>
              <a:endCxn id="6" idx="2"/>
            </p:cNvCxnSpPr>
            <p:nvPr/>
          </p:nvCxnSpPr>
          <p:spPr>
            <a:xfrm>
              <a:off x="1989163" y="3912559"/>
              <a:ext cx="2088232" cy="161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1125067" y="4797946"/>
              <a:ext cx="864096" cy="86409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x</a:t>
              </a:r>
              <a:r>
                <a:rPr lang="en-US" altLang="ko-KR" sz="1100" dirty="0">
                  <a:solidFill>
                    <a:schemeClr val="tx1"/>
                  </a:solidFill>
                </a:rPr>
                <a:t>2</a:t>
              </a:r>
              <a:endParaRPr lang="ko-KR" altLang="en-US" sz="2000">
                <a:solidFill>
                  <a:schemeClr val="tx1"/>
                </a:solidFill>
              </a:endParaRPr>
            </a:p>
          </p:txBody>
        </p:sp>
        <p:cxnSp>
          <p:nvCxnSpPr>
            <p:cNvPr id="18" name="직선 화살표 연결선 17"/>
            <p:cNvCxnSpPr>
              <a:stCxn id="16" idx="6"/>
              <a:endCxn id="6" idx="2"/>
            </p:cNvCxnSpPr>
            <p:nvPr/>
          </p:nvCxnSpPr>
          <p:spPr>
            <a:xfrm flipV="1">
              <a:off x="1989163" y="3912720"/>
              <a:ext cx="2088232" cy="1317274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709243" y="2685433"/>
              <a:ext cx="470222" cy="436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w</a:t>
              </a:r>
              <a:r>
                <a:rPr lang="en-US" altLang="ko-KR" sz="1100" dirty="0"/>
                <a:t>0</a:t>
              </a:r>
              <a:endParaRPr lang="ko-KR" altLang="en-US" sz="20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98701" y="3499400"/>
              <a:ext cx="470222" cy="436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w</a:t>
              </a:r>
              <a:r>
                <a:rPr lang="en-US" altLang="ko-KR" sz="1100" dirty="0"/>
                <a:t>1</a:t>
              </a:r>
              <a:endParaRPr lang="ko-KR" altLang="en-US" sz="20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98097" y="4170004"/>
              <a:ext cx="470222" cy="436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w</a:t>
              </a:r>
              <a:r>
                <a:rPr lang="en-US" altLang="ko-KR" sz="1100" dirty="0"/>
                <a:t>2</a:t>
              </a:r>
              <a:endParaRPr lang="ko-KR" altLang="en-US" sz="2000"/>
            </a:p>
          </p:txBody>
        </p:sp>
      </p:grp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073691"/>
              </p:ext>
            </p:extLst>
          </p:nvPr>
        </p:nvGraphicFramePr>
        <p:xfrm>
          <a:off x="6152397" y="1660637"/>
          <a:ext cx="4471506" cy="223224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5251"/>
                <a:gridCol w="745251"/>
                <a:gridCol w="745251"/>
                <a:gridCol w="745251"/>
                <a:gridCol w="745251"/>
                <a:gridCol w="745251"/>
              </a:tblGrid>
              <a:tr h="39047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OR</a:t>
                      </a:r>
                      <a:endParaRPr lang="ko-KR" alt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AND</a:t>
                      </a:r>
                      <a:endParaRPr lang="ko-KR" alt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57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x</a:t>
                      </a:r>
                      <a:r>
                        <a:rPr lang="en-US" altLang="ko-KR" sz="1000" dirty="0" smtClean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x</a:t>
                      </a:r>
                      <a:r>
                        <a:rPr lang="en-US" altLang="ko-KR" sz="1000" dirty="0" smtClean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target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x</a:t>
                      </a:r>
                      <a:r>
                        <a:rPr lang="en-US" altLang="ko-KR" sz="1000" dirty="0" smtClean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x</a:t>
                      </a:r>
                      <a:r>
                        <a:rPr lang="en-US" altLang="ko-KR" sz="1000" dirty="0" smtClean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target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73439" y="4635346"/>
            <a:ext cx="6984776" cy="738652"/>
          </a:xfrm>
          <a:prstGeom prst="rect">
            <a:avLst/>
          </a:prstGeom>
          <a:noFill/>
        </p:spPr>
        <p:txBody>
          <a:bodyPr wrap="square" lIns="91430" tIns="45714" rIns="91430" bIns="45714" rtlCol="0">
            <a:spAutoFit/>
          </a:bodyPr>
          <a:lstStyle/>
          <a:p>
            <a:r>
              <a:rPr lang="ko-KR" altLang="en-US" dirty="0" err="1" smtClean="0"/>
              <a:t>입력값을</a:t>
            </a:r>
            <a:r>
              <a:rPr lang="ko-KR" altLang="en-US" dirty="0" smtClean="0"/>
              <a:t> 넣었을 때 </a:t>
            </a:r>
            <a:r>
              <a:rPr lang="ko-KR" altLang="en-US" dirty="0" err="1" smtClean="0"/>
              <a:t>출력값이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타겟값과</a:t>
            </a:r>
            <a:r>
              <a:rPr lang="ko-KR" altLang="en-US" dirty="0" smtClean="0"/>
              <a:t> 다르면</a:t>
            </a:r>
            <a:endParaRPr lang="en-US" altLang="ko-KR" dirty="0" smtClean="0"/>
          </a:p>
          <a:p>
            <a:r>
              <a:rPr lang="ko-KR" altLang="en-US" dirty="0" smtClean="0"/>
              <a:t>출력이 </a:t>
            </a:r>
            <a:r>
              <a:rPr lang="ko-KR" altLang="en-US" dirty="0" err="1" smtClean="0"/>
              <a:t>타겟값에</a:t>
            </a:r>
            <a:r>
              <a:rPr lang="ko-KR" altLang="en-US" dirty="0" smtClean="0"/>
              <a:t> 가까워질 수 있도록 가중치를</a:t>
            </a:r>
            <a:r>
              <a:rPr lang="en-US" altLang="ko-KR" dirty="0" smtClean="0"/>
              <a:t> </a:t>
            </a:r>
            <a:r>
              <a:rPr lang="ko-KR" altLang="en-US" smtClean="0"/>
              <a:t>조정한다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473439" y="5390560"/>
            <a:ext cx="6984776" cy="415486"/>
          </a:xfrm>
          <a:prstGeom prst="rect">
            <a:avLst/>
          </a:prstGeom>
          <a:noFill/>
        </p:spPr>
        <p:txBody>
          <a:bodyPr wrap="square" lIns="91430" tIns="45714" rIns="91430" bIns="45714" rtlCol="0">
            <a:spAutoFit/>
          </a:bodyPr>
          <a:lstStyle/>
          <a:p>
            <a:r>
              <a:rPr lang="en-US" altLang="ko-KR" dirty="0" smtClean="0"/>
              <a:t>△</a:t>
            </a:r>
            <a:r>
              <a:rPr lang="en-US" altLang="ko-KR" dirty="0" err="1" smtClean="0"/>
              <a:t>w</a:t>
            </a:r>
            <a:r>
              <a:rPr lang="en-US" altLang="ko-KR" sz="1100" dirty="0" err="1"/>
              <a:t>i</a:t>
            </a:r>
            <a:r>
              <a:rPr lang="en-US" altLang="ko-KR" dirty="0" smtClean="0"/>
              <a:t> = </a:t>
            </a:r>
            <a:r>
              <a:rPr lang="el-GR" altLang="ko-KR" dirty="0" smtClean="0"/>
              <a:t>η</a:t>
            </a:r>
            <a:r>
              <a:rPr lang="en-US" altLang="ko-KR" dirty="0" smtClean="0"/>
              <a:t>(target – result)x</a:t>
            </a:r>
            <a:r>
              <a:rPr lang="en-US" altLang="ko-KR" sz="1100" dirty="0"/>
              <a:t>i</a:t>
            </a:r>
            <a:endParaRPr lang="ko-KR" altLang="en-US" dirty="0"/>
          </a:p>
        </p:txBody>
      </p:sp>
      <p:sp>
        <p:nvSpPr>
          <p:cNvPr id="43" name="굽은 화살표 42"/>
          <p:cNvSpPr/>
          <p:nvPr/>
        </p:nvSpPr>
        <p:spPr>
          <a:xfrm flipV="1">
            <a:off x="5425670" y="5806056"/>
            <a:ext cx="576064" cy="376591"/>
          </a:xfrm>
          <a:prstGeom prst="bentArrow">
            <a:avLst>
              <a:gd name="adj1" fmla="val 15414"/>
              <a:gd name="adj2" fmla="val 20207"/>
              <a:gd name="adj3" fmla="val 26917"/>
              <a:gd name="adj4" fmla="val 4375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4" rIns="91430" bIns="45714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01733" y="5894616"/>
            <a:ext cx="1215377" cy="4154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ko-KR" altLang="en-US" dirty="0" err="1" smtClean="0"/>
              <a:t>학습률</a:t>
            </a:r>
            <a:r>
              <a:rPr lang="ko-KR" altLang="en-US" dirty="0" smtClean="0"/>
              <a:t> </a:t>
            </a:r>
            <a:r>
              <a:rPr lang="en-US" altLang="ko-KR" sz="1500" dirty="0"/>
              <a:t>(0 ~ 1)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117470" y="3919353"/>
            <a:ext cx="4872693" cy="415486"/>
          </a:xfrm>
          <a:prstGeom prst="rect">
            <a:avLst/>
          </a:prstGeom>
          <a:noFill/>
        </p:spPr>
        <p:txBody>
          <a:bodyPr wrap="square" lIns="91430" tIns="45714" rIns="91430" bIns="45714" rtlCol="0">
            <a:spAutoFit/>
          </a:bodyPr>
          <a:lstStyle/>
          <a:p>
            <a:r>
              <a:rPr lang="ko-KR" altLang="en-US" dirty="0" smtClean="0"/>
              <a:t>기초적인 이진 논리를 배운다고 해봅시다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74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이것이 단층 </a:t>
            </a:r>
            <a:r>
              <a:rPr lang="ko-KR" altLang="en-US" b="1" dirty="0" err="1" smtClean="0"/>
              <a:t>퍼셉트론</a:t>
            </a:r>
            <a:endParaRPr lang="ko-KR" altLang="en-US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3060" y="1921790"/>
            <a:ext cx="3600400" cy="3308205"/>
            <a:chOff x="1125067" y="2155344"/>
            <a:chExt cx="3816424" cy="3506698"/>
          </a:xfrm>
        </p:grpSpPr>
        <p:sp>
          <p:nvSpPr>
            <p:cNvPr id="5" name="타원 4"/>
            <p:cNvSpPr/>
            <p:nvPr/>
          </p:nvSpPr>
          <p:spPr>
            <a:xfrm>
              <a:off x="1125067" y="2155344"/>
              <a:ext cx="864096" cy="86409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x</a:t>
              </a:r>
              <a:r>
                <a:rPr lang="en-US" altLang="ko-KR" sz="1100" dirty="0">
                  <a:solidFill>
                    <a:schemeClr val="tx1"/>
                  </a:solidFill>
                </a:rPr>
                <a:t>0</a:t>
              </a:r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1125067" y="3480511"/>
              <a:ext cx="864096" cy="86409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x</a:t>
              </a:r>
              <a:r>
                <a:rPr lang="en-US" altLang="ko-KR" sz="1100" dirty="0">
                  <a:solidFill>
                    <a:schemeClr val="tx1"/>
                  </a:solidFill>
                </a:rPr>
                <a:t>1</a:t>
              </a:r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4077395" y="3480672"/>
              <a:ext cx="864096" cy="86409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y</a:t>
              </a:r>
              <a:r>
                <a:rPr lang="en-US" altLang="ko-KR" sz="1100" dirty="0">
                  <a:solidFill>
                    <a:schemeClr val="tx1"/>
                  </a:solidFill>
                </a:rPr>
                <a:t>0</a:t>
              </a:r>
              <a:endParaRPr lang="ko-KR" altLang="en-US" sz="110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5" idx="6"/>
              <a:endCxn id="7" idx="2"/>
            </p:cNvCxnSpPr>
            <p:nvPr/>
          </p:nvCxnSpPr>
          <p:spPr>
            <a:xfrm>
              <a:off x="1989163" y="2587392"/>
              <a:ext cx="2088232" cy="132532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>
              <a:stCxn id="6" idx="6"/>
              <a:endCxn id="7" idx="2"/>
            </p:cNvCxnSpPr>
            <p:nvPr/>
          </p:nvCxnSpPr>
          <p:spPr>
            <a:xfrm>
              <a:off x="1989163" y="3912559"/>
              <a:ext cx="2088232" cy="161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/>
          </p:nvSpPr>
          <p:spPr>
            <a:xfrm>
              <a:off x="1125067" y="4797946"/>
              <a:ext cx="864096" cy="86409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x</a:t>
              </a:r>
              <a:r>
                <a:rPr lang="en-US" altLang="ko-KR" sz="1100" dirty="0">
                  <a:solidFill>
                    <a:schemeClr val="tx1"/>
                  </a:solidFill>
                </a:rPr>
                <a:t>2</a:t>
              </a:r>
              <a:endParaRPr lang="ko-KR" altLang="en-US" sz="200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/>
            <p:cNvCxnSpPr>
              <a:stCxn id="10" idx="6"/>
              <a:endCxn id="7" idx="2"/>
            </p:cNvCxnSpPr>
            <p:nvPr/>
          </p:nvCxnSpPr>
          <p:spPr>
            <a:xfrm flipV="1">
              <a:off x="1989163" y="3912720"/>
              <a:ext cx="2088232" cy="1317274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709243" y="2685433"/>
              <a:ext cx="460818" cy="424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w</a:t>
              </a:r>
              <a:r>
                <a:rPr lang="en-US" altLang="ko-KR" sz="1100" dirty="0"/>
                <a:t>0</a:t>
              </a:r>
              <a:endParaRPr lang="ko-KR" altLang="en-US" sz="20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98701" y="3499401"/>
              <a:ext cx="460818" cy="424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w</a:t>
              </a:r>
              <a:r>
                <a:rPr lang="en-US" altLang="ko-KR" sz="1100" dirty="0"/>
                <a:t>1</a:t>
              </a:r>
              <a:endParaRPr lang="ko-KR" altLang="en-US" sz="2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98097" y="4170004"/>
              <a:ext cx="460818" cy="424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w</a:t>
              </a:r>
              <a:r>
                <a:rPr lang="en-US" altLang="ko-KR" sz="1100" dirty="0"/>
                <a:t>2</a:t>
              </a:r>
              <a:endParaRPr lang="ko-KR" altLang="en-US" sz="2000"/>
            </a:p>
          </p:txBody>
        </p:sp>
      </p:grpSp>
      <p:pic>
        <p:nvPicPr>
          <p:cNvPr id="10242" name="Picture 2" descr="https://upload.wikimedia.org/wikipedia/commons/thumb/8/8a/Perceptron_example.svg/1280px-Perceptron_example.svg.png?145921006328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699" y="1341562"/>
            <a:ext cx="439248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269084" y="5822608"/>
            <a:ext cx="9860620" cy="400097"/>
          </a:xfrm>
          <a:prstGeom prst="rect">
            <a:avLst/>
          </a:prstGeom>
          <a:noFill/>
        </p:spPr>
        <p:txBody>
          <a:bodyPr wrap="square" lIns="91430" tIns="45714" rIns="91430" bIns="45714" rtlCol="0">
            <a:spAutoFit/>
          </a:bodyPr>
          <a:lstStyle/>
          <a:p>
            <a:r>
              <a:rPr lang="ko-KR" altLang="en-US" sz="2000" dirty="0"/>
              <a:t>수학적으로는 </a:t>
            </a:r>
            <a:r>
              <a:rPr lang="en-US" altLang="ko-KR" sz="2000" dirty="0"/>
              <a:t>n </a:t>
            </a:r>
            <a:r>
              <a:rPr lang="ko-KR" altLang="en-US" sz="2000"/>
              <a:t>차원 선형 분리 함수</a:t>
            </a:r>
            <a:r>
              <a:rPr lang="en-US" altLang="ko-KR" sz="2000" dirty="0"/>
              <a:t>(</a:t>
            </a:r>
            <a:r>
              <a:rPr lang="en-US" altLang="ko-KR" sz="2000" dirty="0" err="1"/>
              <a:t>hyperplane</a:t>
            </a:r>
            <a:r>
              <a:rPr lang="en-US" altLang="ko-KR" sz="2000" dirty="0"/>
              <a:t>)</a:t>
            </a:r>
            <a:r>
              <a:rPr lang="ko-KR" altLang="en-US" sz="2000"/>
              <a:t>의 계수를 찾아내는 과정임</a:t>
            </a:r>
            <a:endParaRPr lang="ko-KR" altLang="en-US" sz="200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54" y="1690015"/>
            <a:ext cx="4935134" cy="382801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269084" y="6233125"/>
            <a:ext cx="3158280" cy="307764"/>
          </a:xfrm>
          <a:prstGeom prst="rect">
            <a:avLst/>
          </a:prstGeom>
        </p:spPr>
        <p:txBody>
          <a:bodyPr wrap="none" lIns="91430" tIns="45714" rIns="91430" bIns="45714">
            <a:spAutoFit/>
          </a:bodyPr>
          <a:lstStyle/>
          <a:p>
            <a:r>
              <a:rPr lang="en-US" altLang="ko-KR" sz="1400" dirty="0"/>
              <a:t>https://en.wikipedia.org/wiki/Perceptron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5621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그러나</a:t>
            </a:r>
            <a:r>
              <a:rPr lang="en-US" altLang="ko-KR" dirty="0" smtClean="0"/>
              <a:t> </a:t>
            </a:r>
            <a:r>
              <a:rPr lang="ko-KR" altLang="en-US" smtClean="0"/>
              <a:t>문제 </a:t>
            </a:r>
            <a:r>
              <a:rPr lang="ko-KR" altLang="en-US" dirty="0" smtClean="0"/>
              <a:t>발생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81451" y="2930031"/>
            <a:ext cx="7272809" cy="15798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sz="2900" dirty="0"/>
              <a:t>어리석은 중생들아</a:t>
            </a:r>
            <a:endParaRPr lang="en-US" altLang="ko-KR" sz="2900" dirty="0"/>
          </a:p>
          <a:p>
            <a:pPr marL="0" indent="0">
              <a:buNone/>
            </a:pPr>
            <a:r>
              <a:rPr lang="ko-KR" altLang="en-US" sz="2900" dirty="0"/>
              <a:t>신경망으론 </a:t>
            </a:r>
            <a:r>
              <a:rPr lang="en-US" altLang="ko-KR" sz="2900" dirty="0"/>
              <a:t>XOR</a:t>
            </a:r>
            <a:r>
              <a:rPr lang="ko-KR" altLang="en-US" sz="2900"/>
              <a:t> 학습이 안됨요 </a:t>
            </a:r>
            <a:r>
              <a:rPr lang="en-US" altLang="ko-KR" sz="1500" dirty="0"/>
              <a:t>: </a:t>
            </a:r>
            <a:r>
              <a:rPr lang="ko-KR" altLang="en-US" sz="1500"/>
              <a:t>수학적으로 증명하심</a:t>
            </a:r>
            <a:endParaRPr lang="en-US" altLang="ko-KR" sz="2900" dirty="0"/>
          </a:p>
          <a:p>
            <a:pPr marL="0" indent="0">
              <a:buNone/>
            </a:pPr>
            <a:r>
              <a:rPr lang="ko-KR" altLang="en-US" sz="2900" dirty="0"/>
              <a:t>문제 많으니 연구 그만하라</a:t>
            </a:r>
            <a:endParaRPr lang="ko-KR" altLang="en-US" sz="2900" dirty="0"/>
          </a:p>
        </p:txBody>
      </p:sp>
      <p:pic>
        <p:nvPicPr>
          <p:cNvPr id="11266" name="Picture 2" descr="http://videoaccent.com/image/covers/image/cache/data/p/1062000000/1062232968-50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59" y="1417966"/>
            <a:ext cx="3380736" cy="45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snapfon.com/blog/wp-content/uploads/2016/01/marvin-minsky-RIP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459" y="1417967"/>
            <a:ext cx="2913939" cy="151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ecee.colorado.edu/~ecen4831/lectures/xor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460" y="4509915"/>
            <a:ext cx="4824536" cy="167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6658" y="5978194"/>
            <a:ext cx="2516641" cy="400097"/>
          </a:xfrm>
          <a:prstGeom prst="rect">
            <a:avLst/>
          </a:prstGeom>
          <a:noFill/>
        </p:spPr>
        <p:txBody>
          <a:bodyPr wrap="square" lIns="91430" tIns="45714" rIns="91430" bIns="45714" rtlCol="0">
            <a:spAutoFit/>
          </a:bodyPr>
          <a:lstStyle/>
          <a:p>
            <a:r>
              <a:rPr lang="en-US" altLang="ko-KR" sz="2000" dirty="0" err="1"/>
              <a:t>Perceptrons</a:t>
            </a:r>
            <a:r>
              <a:rPr lang="en-US" altLang="ko-KR" sz="2000" dirty="0"/>
              <a:t> </a:t>
            </a:r>
            <a:r>
              <a:rPr lang="en-US" altLang="ko-KR" sz="1500" dirty="0"/>
              <a:t>(1969)</a:t>
            </a:r>
            <a:endParaRPr lang="ko-KR" altLang="en-US" sz="2000"/>
          </a:p>
        </p:txBody>
      </p:sp>
      <p:sp>
        <p:nvSpPr>
          <p:cNvPr id="8" name="TextBox 7"/>
          <p:cNvSpPr txBox="1"/>
          <p:nvPr/>
        </p:nvSpPr>
        <p:spPr>
          <a:xfrm>
            <a:off x="7639405" y="1910075"/>
            <a:ext cx="4214854" cy="1015651"/>
          </a:xfrm>
          <a:prstGeom prst="rect">
            <a:avLst/>
          </a:prstGeom>
          <a:noFill/>
        </p:spPr>
        <p:txBody>
          <a:bodyPr wrap="square" lIns="91430" tIns="45714" rIns="91430" bIns="45714" rtlCol="0">
            <a:spAutoFit/>
          </a:bodyPr>
          <a:lstStyle/>
          <a:p>
            <a:r>
              <a:rPr lang="ko-KR" altLang="en-US" sz="2000" dirty="0" err="1"/>
              <a:t>심볼릭</a:t>
            </a:r>
            <a:r>
              <a:rPr lang="en-US" altLang="ko-KR" sz="2000" dirty="0"/>
              <a:t> AI</a:t>
            </a:r>
            <a:r>
              <a:rPr lang="ko-KR" altLang="en-US" sz="2000"/>
              <a:t>의 거두였던 고 </a:t>
            </a:r>
            <a:r>
              <a:rPr lang="en-US" altLang="ko-KR" sz="2000" dirty="0"/>
              <a:t>Minsky</a:t>
            </a:r>
            <a:r>
              <a:rPr lang="ko-KR" altLang="en-US" sz="2000"/>
              <a:t>옹은</a:t>
            </a:r>
            <a:endParaRPr lang="en-US" altLang="ko-KR" sz="2000" dirty="0"/>
          </a:p>
          <a:p>
            <a:r>
              <a:rPr lang="ko-KR" altLang="en-US" sz="2000" dirty="0"/>
              <a:t>사술에 현혹되는 제자들을</a:t>
            </a:r>
            <a:endParaRPr lang="en-US" altLang="ko-KR" sz="2000" dirty="0"/>
          </a:p>
          <a:p>
            <a:r>
              <a:rPr lang="ko-KR" altLang="en-US" sz="2000" dirty="0"/>
              <a:t>두고 볼 수가 없어 논문을 썼다</a:t>
            </a:r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7661029" y="1542263"/>
            <a:ext cx="3246894" cy="276987"/>
          </a:xfrm>
          <a:prstGeom prst="rect">
            <a:avLst/>
          </a:prstGeom>
        </p:spPr>
        <p:txBody>
          <a:bodyPr wrap="none" lIns="91430" tIns="45714" rIns="91430" bIns="45714">
            <a:spAutoFit/>
          </a:bodyPr>
          <a:lstStyle/>
          <a:p>
            <a:r>
              <a:rPr lang="en-US" altLang="ko-KR" sz="1200" dirty="0"/>
              <a:t>https://en.wikipedia.org/wiki/Perceptrons_(book)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301531" y="6193637"/>
            <a:ext cx="3888433" cy="400097"/>
          </a:xfrm>
          <a:prstGeom prst="rect">
            <a:avLst/>
          </a:prstGeom>
          <a:noFill/>
        </p:spPr>
        <p:txBody>
          <a:bodyPr wrap="square" lIns="91430" tIns="45714" rIns="91430" bIns="45714" rtlCol="0">
            <a:spAutoFit/>
          </a:bodyPr>
          <a:lstStyle/>
          <a:p>
            <a:r>
              <a:rPr lang="ko-KR" altLang="en-US" sz="2000" dirty="0"/>
              <a:t>신경망은 그 뒤로 </a:t>
            </a:r>
            <a:r>
              <a:rPr lang="en-US" altLang="ko-KR" sz="2000" dirty="0"/>
              <a:t>10</a:t>
            </a:r>
            <a:r>
              <a:rPr lang="ko-KR" altLang="en-US" sz="2000"/>
              <a:t>년간 암흑기</a:t>
            </a:r>
            <a:endParaRPr lang="ko-KR" altLang="en-US" sz="200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9487467" y="5590035"/>
            <a:ext cx="2582815" cy="559272"/>
          </a:xfrm>
          <a:prstGeom prst="rect">
            <a:avLst/>
          </a:prstGeom>
        </p:spPr>
        <p:txBody>
          <a:bodyPr vert="horz" lIns="108820" tIns="54410" rIns="108820" bIns="54410" rtlCol="0">
            <a:normAutofit fontScale="40000" lnSpcReduction="20000"/>
          </a:bodyPr>
          <a:lstStyle>
            <a:lvl1pPr marL="408120" indent="-408120" algn="l" defTabSz="108831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4259" indent="-340100" algn="l" defTabSz="108831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399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4558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8717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877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036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196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355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900" dirty="0"/>
              <a:t>AND, OR</a:t>
            </a:r>
            <a:r>
              <a:rPr lang="ko-KR" altLang="en-US" sz="2900"/>
              <a:t>와 달리</a:t>
            </a:r>
            <a:r>
              <a:rPr lang="en-US" altLang="ko-KR" sz="2900" dirty="0"/>
              <a:t>,</a:t>
            </a:r>
          </a:p>
          <a:p>
            <a:pPr marL="0" indent="0">
              <a:buNone/>
            </a:pPr>
            <a:r>
              <a:rPr lang="en-US" altLang="ko-KR" sz="2900" dirty="0"/>
              <a:t>XOR</a:t>
            </a:r>
            <a:r>
              <a:rPr lang="ko-KR" altLang="en-US" sz="2900"/>
              <a:t>는 </a:t>
            </a:r>
            <a:r>
              <a:rPr lang="ko-KR" altLang="en-US" sz="2900"/>
              <a:t>선 하나로 </a:t>
            </a:r>
            <a:r>
              <a:rPr lang="ko-KR" altLang="en-US" sz="2900"/>
              <a:t>분류할 수 없다</a:t>
            </a:r>
            <a:endParaRPr lang="en-US" altLang="ko-KR" sz="2900" dirty="0"/>
          </a:p>
        </p:txBody>
      </p:sp>
    </p:spTree>
    <p:extLst>
      <p:ext uri="{BB962C8B-B14F-4D97-AF65-F5344CB8AC3E}">
        <p14:creationId xmlns:p14="http://schemas.microsoft.com/office/powerpoint/2010/main" val="287445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다층 신경망</a:t>
            </a:r>
            <a:r>
              <a:rPr lang="en-US" altLang="ko-KR" sz="2900" dirty="0"/>
              <a:t> (MLP : Multi-Layer Perceptron) 1980~</a:t>
            </a:r>
            <a:endParaRPr lang="ko-KR" altLang="en-US" sz="29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다층 신경망을 학습시키는 새 알고리즘</a:t>
            </a:r>
            <a:r>
              <a:rPr lang="en-US" altLang="ko-KR" sz="2000" dirty="0"/>
              <a:t>( </a:t>
            </a:r>
            <a:r>
              <a:rPr lang="en-US" altLang="ko-KR" sz="2000" dirty="0" err="1"/>
              <a:t>Backpropagation</a:t>
            </a:r>
            <a:r>
              <a:rPr lang="en-US" altLang="ko-KR" sz="2000" dirty="0"/>
              <a:t> )</a:t>
            </a:r>
            <a:r>
              <a:rPr lang="ko-KR" altLang="en-US" smtClean="0"/>
              <a:t>으로 </a:t>
            </a:r>
            <a:r>
              <a:rPr lang="en-US" altLang="ko-KR" dirty="0" smtClean="0"/>
              <a:t>XOR </a:t>
            </a:r>
            <a:r>
              <a:rPr lang="ko-KR" altLang="en-US" smtClean="0"/>
              <a:t>문제 돌파</a:t>
            </a:r>
            <a:endParaRPr lang="en-US" altLang="ko-KR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dirty="0" smtClean="0"/>
              <a:t>하지만</a:t>
            </a:r>
            <a:r>
              <a:rPr lang="en-US" altLang="ko-KR" dirty="0" smtClean="0"/>
              <a:t> </a:t>
            </a:r>
            <a:r>
              <a:rPr lang="ko-KR" altLang="en-US" smtClean="0"/>
              <a:t>노이즈에 취약</a:t>
            </a:r>
            <a:endParaRPr lang="en-US" altLang="ko-KR" dirty="0" smtClean="0"/>
          </a:p>
          <a:p>
            <a:pPr lvl="1"/>
            <a:r>
              <a:rPr lang="ko-KR" altLang="en-US" dirty="0"/>
              <a:t>층을</a:t>
            </a:r>
            <a:r>
              <a:rPr lang="en-US" altLang="ko-KR" dirty="0"/>
              <a:t> </a:t>
            </a:r>
            <a:r>
              <a:rPr lang="ko-KR" altLang="en-US"/>
              <a:t>여럿 쌓으면 학습이 잘 </a:t>
            </a:r>
            <a:r>
              <a:rPr lang="ko-KR" altLang="en-US" smtClean="0"/>
              <a:t>안됨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sz="2000" dirty="0"/>
          </a:p>
          <a:p>
            <a:pPr lvl="1"/>
            <a:r>
              <a:rPr lang="ko-KR" altLang="en-US" b="1" dirty="0" err="1" smtClean="0"/>
              <a:t>전처리</a:t>
            </a:r>
            <a:r>
              <a:rPr lang="ko-KR" altLang="en-US" dirty="0" err="1" smtClean="0"/>
              <a:t>가</a:t>
            </a:r>
            <a:r>
              <a:rPr lang="ko-KR" altLang="en-US" dirty="0" smtClean="0"/>
              <a:t> 필요 </a:t>
            </a:r>
            <a:r>
              <a:rPr lang="en-US" altLang="ko-KR" sz="2000" dirty="0"/>
              <a:t>(edge detection… </a:t>
            </a:r>
            <a:r>
              <a:rPr lang="ko-KR" altLang="en-US" sz="2000"/>
              <a:t>ㅜ</a:t>
            </a:r>
            <a:r>
              <a:rPr lang="en-US" altLang="ko-KR" sz="2000" dirty="0"/>
              <a:t>.</a:t>
            </a:r>
            <a:r>
              <a:rPr lang="ko-KR" altLang="en-US" sz="2000"/>
              <a:t>ㅜ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dirty="0" smtClean="0"/>
              <a:t>어느 이상 성능이 </a:t>
            </a:r>
            <a:r>
              <a:rPr lang="ko-KR" altLang="en-US" dirty="0" err="1" smtClean="0"/>
              <a:t>안올라가네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역시 안돼</a:t>
            </a:r>
            <a:r>
              <a:rPr lang="en-US" altLang="ko-KR" dirty="0" smtClean="0"/>
              <a:t>…</a:t>
            </a:r>
          </a:p>
        </p:txBody>
      </p:sp>
      <p:pic>
        <p:nvPicPr>
          <p:cNvPr id="13314" name="Picture 2" descr="http://www.codeproject.com/KB/dotnet/predictor/netwo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812" y="2997746"/>
            <a:ext cx="3828074" cy="310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551151" y="4407418"/>
            <a:ext cx="4536503" cy="276987"/>
          </a:xfrm>
          <a:prstGeom prst="rect">
            <a:avLst/>
          </a:prstGeom>
        </p:spPr>
        <p:txBody>
          <a:bodyPr wrap="square" lIns="91430" tIns="45714" rIns="91430" bIns="45714">
            <a:spAutoFit/>
          </a:bodyPr>
          <a:lstStyle/>
          <a:p>
            <a:r>
              <a:rPr lang="en-US" altLang="ko-KR" sz="1200" dirty="0"/>
              <a:t>https://en.wikipedia.org/wiki/Vanishing_gradient_problem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4077395" y="6238106"/>
            <a:ext cx="3525304" cy="307764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ko-KR" altLang="en-US" sz="1400" dirty="0"/>
              <a:t>잠깐 다시</a:t>
            </a:r>
            <a:r>
              <a:rPr lang="en-US" altLang="ko-KR" sz="1400" dirty="0"/>
              <a:t> </a:t>
            </a:r>
            <a:r>
              <a:rPr lang="ko-KR" altLang="en-US" sz="1400"/>
              <a:t>유행했지만</a:t>
            </a:r>
            <a:r>
              <a:rPr lang="en-US" altLang="ko-KR" sz="1400" dirty="0"/>
              <a:t>, </a:t>
            </a:r>
            <a:r>
              <a:rPr lang="ko-KR" altLang="en-US" sz="1400"/>
              <a:t>고도화된 다른 방법들을 능가하지 못했습니다</a:t>
            </a:r>
            <a:endParaRPr lang="ko-KR" altLang="en-US" sz="1400"/>
          </a:p>
        </p:txBody>
      </p:sp>
      <p:sp>
        <p:nvSpPr>
          <p:cNvPr id="5" name="직사각형 4"/>
          <p:cNvSpPr/>
          <p:nvPr/>
        </p:nvSpPr>
        <p:spPr>
          <a:xfrm>
            <a:off x="7245747" y="2216638"/>
            <a:ext cx="3635527" cy="307764"/>
          </a:xfrm>
          <a:prstGeom prst="rect">
            <a:avLst/>
          </a:prstGeom>
        </p:spPr>
        <p:txBody>
          <a:bodyPr wrap="none" lIns="91430" tIns="45714" rIns="91430" bIns="45714">
            <a:spAutoFit/>
          </a:bodyPr>
          <a:lstStyle/>
          <a:p>
            <a:r>
              <a:rPr lang="ko-KR" altLang="en-US" sz="1400" dirty="0"/>
              <a:t>https://en.wikipedia.org/wiki/Backpropagation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33420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심층 신경망</a:t>
            </a:r>
            <a:r>
              <a:rPr lang="en-US" altLang="ko-KR" sz="2900" dirty="0"/>
              <a:t> (DNN : Deep Neural Network) </a:t>
            </a:r>
            <a:r>
              <a:rPr lang="en-US" altLang="ko-KR" sz="2400" dirty="0"/>
              <a:t>2010~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362" y="4077866"/>
            <a:ext cx="10968514" cy="23146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800" dirty="0"/>
          </a:p>
          <a:p>
            <a:r>
              <a:rPr lang="ko-KR" altLang="en-US" sz="3200" dirty="0"/>
              <a:t>여러 층을 효율적으로 학습 시킬 수 있는 방법들이 등장</a:t>
            </a:r>
            <a:r>
              <a:rPr lang="en-US" altLang="ko-KR" sz="3200" dirty="0"/>
              <a:t>!</a:t>
            </a:r>
          </a:p>
          <a:p>
            <a:r>
              <a:rPr lang="ko-KR" altLang="en-US" sz="3200" dirty="0" err="1"/>
              <a:t>빡세게</a:t>
            </a:r>
            <a:r>
              <a:rPr lang="ko-KR" altLang="en-US" sz="3200" dirty="0"/>
              <a:t> 학습 돌릴 수 있는 방대한 트레이닝 데이터와</a:t>
            </a:r>
            <a:endParaRPr lang="en-US" altLang="ko-KR" sz="3200" dirty="0"/>
          </a:p>
          <a:p>
            <a:r>
              <a:rPr lang="ko-KR" altLang="en-US" sz="3200" dirty="0"/>
              <a:t>초 빠른 성능의 컴퓨터 </a:t>
            </a:r>
            <a:r>
              <a:rPr lang="en-US" altLang="ko-KR" sz="3200" dirty="0"/>
              <a:t>(GPU)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63" y="2277667"/>
            <a:ext cx="10968514" cy="1953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1890" y="2277667"/>
            <a:ext cx="3240361" cy="461653"/>
          </a:xfrm>
          <a:prstGeom prst="rect">
            <a:avLst/>
          </a:prstGeom>
          <a:noFill/>
        </p:spPr>
        <p:txBody>
          <a:bodyPr wrap="square" lIns="91430" tIns="45714" rIns="91430" bIns="45714" rtlCol="0">
            <a:spAutoFit/>
          </a:bodyPr>
          <a:lstStyle/>
          <a:p>
            <a:r>
              <a:rPr lang="ko-KR" altLang="en-US" sz="2400" dirty="0" err="1"/>
              <a:t>전처리도</a:t>
            </a:r>
            <a:r>
              <a:rPr lang="en-US" altLang="ko-KR" sz="2400" dirty="0"/>
              <a:t> </a:t>
            </a:r>
            <a:r>
              <a:rPr lang="ko-KR" altLang="en-US" sz="2400"/>
              <a:t>필요가 없다</a:t>
            </a:r>
            <a:r>
              <a:rPr lang="en-US" altLang="ko-KR" sz="2400" dirty="0"/>
              <a:t>!</a:t>
            </a:r>
            <a:endParaRPr lang="ko-KR" alt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574434" y="1661532"/>
            <a:ext cx="8543520" cy="400097"/>
          </a:xfrm>
          <a:prstGeom prst="rect">
            <a:avLst/>
          </a:prstGeom>
          <a:noFill/>
        </p:spPr>
        <p:txBody>
          <a:bodyPr wrap="square" lIns="91430" tIns="45714" rIns="91430" bIns="45714" rtlCol="0">
            <a:spAutoFit/>
          </a:bodyPr>
          <a:lstStyle/>
          <a:p>
            <a:r>
              <a:rPr lang="ko-KR" altLang="en-US" sz="2000" dirty="0"/>
              <a:t>그러나</a:t>
            </a:r>
            <a:r>
              <a:rPr lang="en-US" altLang="ko-KR" sz="2000" dirty="0"/>
              <a:t>  </a:t>
            </a:r>
            <a:r>
              <a:rPr lang="ko-KR" altLang="en-US" sz="2000"/>
              <a:t>기존 </a:t>
            </a:r>
            <a:r>
              <a:rPr lang="ko-KR" altLang="en-US" sz="2000" dirty="0"/>
              <a:t>다층 </a:t>
            </a:r>
            <a:r>
              <a:rPr lang="ko-KR" altLang="en-US" sz="2000"/>
              <a:t>신경망의 한계를 </a:t>
            </a:r>
            <a:r>
              <a:rPr lang="en-US" altLang="ko-KR" sz="2000" dirty="0"/>
              <a:t>2010</a:t>
            </a:r>
            <a:r>
              <a:rPr lang="ko-KR" altLang="en-US" sz="2000"/>
              <a:t>년께 심층 신경망으로 돌파</a:t>
            </a:r>
            <a:r>
              <a:rPr lang="en-US" altLang="ko-KR" sz="2000" dirty="0"/>
              <a:t>!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917746" y="3914105"/>
            <a:ext cx="1954361" cy="307764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ko-KR" altLang="en-US" sz="1400" dirty="0"/>
              <a:t>신경망 층이 깊어서 </a:t>
            </a:r>
            <a:r>
              <a:rPr lang="en-US" altLang="ko-KR" sz="1400" dirty="0"/>
              <a:t>deep </a:t>
            </a:r>
            <a:r>
              <a:rPr lang="ko-KR" altLang="en-US" sz="1400"/>
              <a:t>입니다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74723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심층 신경망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55255" y="1669739"/>
            <a:ext cx="7543021" cy="4464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b="1" dirty="0"/>
              <a:t>심</a:t>
            </a:r>
            <a:r>
              <a:rPr lang="ko-KR" altLang="en-US" sz="3200" b="1" dirty="0"/>
              <a:t>층 </a:t>
            </a:r>
            <a:r>
              <a:rPr lang="ko-KR" altLang="en-US" sz="3200" b="1" dirty="0"/>
              <a:t>학습 방법의 예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Autoencoder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ko-KR" altLang="en-US" sz="2900" dirty="0"/>
              <a:t>중간층의 </a:t>
            </a:r>
            <a:r>
              <a:rPr lang="ko-KR" altLang="en-US" sz="2900" dirty="0" err="1"/>
              <a:t>노드</a:t>
            </a:r>
            <a:r>
              <a:rPr lang="ko-KR" altLang="en-US" sz="2900" dirty="0"/>
              <a:t> 수를 줄이면서도</a:t>
            </a:r>
            <a:endParaRPr lang="en-US" altLang="ko-KR" sz="2900" dirty="0"/>
          </a:p>
          <a:p>
            <a:pPr marL="0" indent="0">
              <a:buNone/>
            </a:pPr>
            <a:r>
              <a:rPr lang="ko-KR" altLang="en-US" sz="2900" dirty="0" err="1"/>
              <a:t>입력값과</a:t>
            </a:r>
            <a:r>
              <a:rPr lang="ko-KR" altLang="en-US" sz="2900" dirty="0"/>
              <a:t> </a:t>
            </a:r>
            <a:r>
              <a:rPr lang="ko-KR" altLang="en-US" sz="2900" dirty="0" err="1"/>
              <a:t>출력값이</a:t>
            </a:r>
            <a:r>
              <a:rPr lang="ko-KR" altLang="en-US" sz="2900" dirty="0"/>
              <a:t> 같아질 수 있도록</a:t>
            </a:r>
            <a:endParaRPr lang="en-US" altLang="ko-KR" sz="2900" dirty="0"/>
          </a:p>
          <a:p>
            <a:pPr marL="0" indent="0">
              <a:buNone/>
            </a:pPr>
            <a:r>
              <a:rPr lang="ko-KR" altLang="en-US" sz="2900" dirty="0"/>
              <a:t>가중치 값을 학습</a:t>
            </a:r>
            <a:endParaRPr lang="en-US" altLang="ko-KR" sz="2900" dirty="0"/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ko-KR" altLang="en-US" sz="2900" dirty="0" err="1"/>
              <a:t>비교사</a:t>
            </a:r>
            <a:r>
              <a:rPr lang="ko-KR" altLang="en-US" sz="2900" dirty="0"/>
              <a:t> 학습</a:t>
            </a:r>
            <a:r>
              <a:rPr lang="en-US" altLang="ko-KR" sz="2900" dirty="0"/>
              <a:t> </a:t>
            </a:r>
            <a:r>
              <a:rPr lang="ko-KR" altLang="en-US" sz="2900"/>
              <a:t>가능</a:t>
            </a:r>
            <a:endParaRPr lang="en-US" altLang="ko-KR" sz="2900" dirty="0"/>
          </a:p>
          <a:p>
            <a:pPr marL="0" indent="0">
              <a:buNone/>
            </a:pPr>
            <a:r>
              <a:rPr lang="ko-KR" altLang="en-US" sz="2900" dirty="0"/>
              <a:t>이것을 반복해서 신경망 층을 쌓</a:t>
            </a:r>
            <a:r>
              <a:rPr lang="ko-KR" altLang="en-US" sz="2900" dirty="0"/>
              <a:t>아</a:t>
            </a:r>
            <a:r>
              <a:rPr lang="ko-KR" altLang="en-US" sz="2900" dirty="0"/>
              <a:t>갈 수 있다</a:t>
            </a:r>
            <a:endParaRPr lang="en-US" altLang="ko-KR" sz="2900" dirty="0"/>
          </a:p>
        </p:txBody>
      </p:sp>
      <p:pic>
        <p:nvPicPr>
          <p:cNvPr id="15362" name="Picture 2" descr="https://upload.wikimedia.org/wikipedia/commons/2/28/Autoencoder_structure.png?14592148449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88" y="1773611"/>
            <a:ext cx="3853709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84025" y="4141163"/>
            <a:ext cx="2611592" cy="5539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ko-KR" altLang="en-US" sz="1500" dirty="0"/>
              <a:t>입력</a:t>
            </a:r>
            <a:r>
              <a:rPr lang="en-US" altLang="ko-KR" sz="1100" dirty="0"/>
              <a:t>(</a:t>
            </a:r>
            <a:r>
              <a:rPr lang="ko-KR" altLang="en-US" sz="1100"/>
              <a:t>비트맵 이미지</a:t>
            </a:r>
            <a:r>
              <a:rPr lang="en-US" altLang="ko-KR" sz="1100" dirty="0"/>
              <a:t>)</a:t>
            </a:r>
            <a:r>
              <a:rPr lang="ko-KR" altLang="en-US" sz="1500"/>
              <a:t>과 출력</a:t>
            </a:r>
            <a:r>
              <a:rPr lang="en-US" altLang="ko-KR" sz="1100" dirty="0"/>
              <a:t>(‘cat’)</a:t>
            </a:r>
            <a:r>
              <a:rPr lang="en-US" altLang="ko-KR" sz="1500" dirty="0"/>
              <a:t> </a:t>
            </a:r>
            <a:r>
              <a:rPr lang="ko-KR" altLang="en-US" sz="1500"/>
              <a:t>사이의 큰 간극을</a:t>
            </a:r>
            <a:endParaRPr lang="en-US" altLang="ko-KR" sz="1500" dirty="0"/>
          </a:p>
          <a:p>
            <a:r>
              <a:rPr lang="ko-KR" altLang="en-US" sz="1500" dirty="0"/>
              <a:t>교사학습을 하지 않고도 채워나갈 수 있네</a:t>
            </a:r>
            <a:r>
              <a:rPr lang="en-US" altLang="ko-KR" sz="15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982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심층 신경망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362" y="4869954"/>
            <a:ext cx="10968514" cy="1512884"/>
          </a:xfrm>
        </p:spPr>
        <p:txBody>
          <a:bodyPr/>
          <a:lstStyle/>
          <a:p>
            <a:r>
              <a:rPr lang="ko-KR" altLang="en-US" dirty="0" smtClean="0"/>
              <a:t>입력에 가까운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저수준</a:t>
            </a:r>
            <a:r>
              <a:rPr lang="ko-KR" altLang="en-US" dirty="0" smtClean="0"/>
              <a:t> 개념을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smtClean="0"/>
              <a:t>출력에</a:t>
            </a:r>
            <a:r>
              <a:rPr lang="en-US" altLang="ko-KR" dirty="0" smtClean="0"/>
              <a:t> </a:t>
            </a:r>
            <a:r>
              <a:rPr lang="ko-KR" altLang="en-US" smtClean="0"/>
              <a:t>가까운 노드는 고수준 개념을 추상화함</a:t>
            </a:r>
            <a:endParaRPr lang="en-US" altLang="ko-KR" dirty="0" smtClean="0"/>
          </a:p>
        </p:txBody>
      </p:sp>
      <p:pic>
        <p:nvPicPr>
          <p:cNvPr id="14340" name="Picture 4" descr="http://www.kdnuggets.com/wp-content/uploads/deep-lear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63" y="1779788"/>
            <a:ext cx="5030262" cy="301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s://attachment.namu.wiki/1_f7f8ce92_z7739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59" y="1906081"/>
            <a:ext cx="2875879" cy="247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27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/>
        </p:nvSpPr>
        <p:spPr>
          <a:xfrm>
            <a:off x="609362" y="299940"/>
            <a:ext cx="10968514" cy="1143265"/>
          </a:xfrm>
          <a:prstGeom prst="rect">
            <a:avLst/>
          </a:prstGeom>
        </p:spPr>
        <p:txBody>
          <a:bodyPr vert="horz" lIns="108820" tIns="54410" rIns="108820" bIns="54410" rtlCol="0" anchor="ctr">
            <a:normAutofit/>
          </a:bodyPr>
          <a:lstStyle>
            <a:lvl1pPr algn="l" defTabSz="1088319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결과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기존 방법론을 </a:t>
            </a:r>
            <a:r>
              <a:rPr lang="ko-KR" altLang="en-US" dirty="0" smtClean="0"/>
              <a:t>뒤집</a:t>
            </a:r>
            <a:r>
              <a:rPr lang="ko-KR" altLang="en-US" dirty="0"/>
              <a:t>음</a:t>
            </a:r>
            <a:endParaRPr lang="ko-KR" altLang="en-US" dirty="0"/>
          </a:p>
        </p:txBody>
      </p:sp>
      <p:pic>
        <p:nvPicPr>
          <p:cNvPr id="5" name="Picture 2" descr="http://www.enlitic.com/assets/img/tech/image_net_competition_accurac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48" y="1510818"/>
            <a:ext cx="9206986" cy="504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622011" y="5477956"/>
            <a:ext cx="1531168" cy="400097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ko-KR" altLang="en-US" sz="2000" dirty="0"/>
              <a:t>이미지 인식 </a:t>
            </a:r>
            <a:r>
              <a:rPr lang="ko-KR" altLang="en-US" sz="2000" dirty="0" err="1"/>
              <a:t>에러율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1615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57" y="213622"/>
            <a:ext cx="5956035" cy="433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79" y="4629743"/>
            <a:ext cx="5956034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3"/>
          <p:cNvSpPr txBox="1"/>
          <p:nvPr/>
        </p:nvSpPr>
        <p:spPr>
          <a:xfrm>
            <a:off x="6262329" y="1533399"/>
            <a:ext cx="4007808" cy="2985421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인간이 </a:t>
            </a:r>
            <a:r>
              <a:rPr lang="en-US" altLang="ko-KR" sz="2400" dirty="0"/>
              <a:t>0.1</a:t>
            </a:r>
            <a:r>
              <a:rPr lang="ko-KR" altLang="en-US" sz="2400" dirty="0"/>
              <a:t>초 </a:t>
            </a:r>
            <a:r>
              <a:rPr lang="en-US" altLang="ko-KR" sz="2400" dirty="0"/>
              <a:t>(</a:t>
            </a:r>
            <a:r>
              <a:rPr lang="ko-KR" altLang="en-US" sz="2400" dirty="0"/>
              <a:t>뉴런이 </a:t>
            </a:r>
            <a:r>
              <a:rPr lang="en-US" altLang="ko-KR" sz="2400" dirty="0"/>
              <a:t>10</a:t>
            </a:r>
            <a:r>
              <a:rPr lang="ko-KR" altLang="en-US" sz="2400" dirty="0"/>
              <a:t>번 동작하는 시간</a:t>
            </a:r>
            <a:r>
              <a:rPr lang="en-US" altLang="ko-KR" sz="2400" dirty="0"/>
              <a:t>)</a:t>
            </a:r>
          </a:p>
          <a:p>
            <a:r>
              <a:rPr lang="ko-KR" altLang="en-US" sz="2400" dirty="0"/>
              <a:t>이내에 할 수 있는 것이면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000" dirty="0"/>
              <a:t>(</a:t>
            </a:r>
            <a:r>
              <a:rPr lang="ko-KR" altLang="en-US" sz="2000" dirty="0"/>
              <a:t>그게 무엇이든</a:t>
            </a:r>
            <a:r>
              <a:rPr lang="en-US" altLang="ko-KR" sz="2000" dirty="0"/>
              <a:t>)</a:t>
            </a:r>
          </a:p>
          <a:p>
            <a:endParaRPr lang="en-US" altLang="ko-KR" sz="2400" dirty="0"/>
          </a:p>
          <a:p>
            <a:r>
              <a:rPr lang="ko-KR" altLang="en-US" sz="2400" dirty="0"/>
              <a:t>컴퓨터도 </a:t>
            </a:r>
            <a:r>
              <a:rPr lang="en-US" altLang="ko-KR" sz="2400" dirty="0"/>
              <a:t>10</a:t>
            </a:r>
            <a:r>
              <a:rPr lang="ko-KR" altLang="en-US" sz="2400" dirty="0"/>
              <a:t>단계 정도의</a:t>
            </a:r>
            <a:endParaRPr lang="en-US" altLang="ko-KR" sz="2400" dirty="0"/>
          </a:p>
          <a:p>
            <a:r>
              <a:rPr lang="ko-KR" altLang="en-US" sz="2400" dirty="0"/>
              <a:t>인공신경망으로 해낼 수 있다</a:t>
            </a:r>
            <a:r>
              <a:rPr lang="en-US" altLang="ko-KR" sz="2400" dirty="0"/>
              <a:t>!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9286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실제로는 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13498" y="1528563"/>
            <a:ext cx="6708392" cy="139717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입력값으로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부터</a:t>
            </a:r>
            <a:r>
              <a:rPr lang="en-US" altLang="ko-KR" dirty="0" smtClean="0"/>
              <a:t> </a:t>
            </a:r>
            <a:r>
              <a:rPr lang="ko-KR" altLang="en-US" smtClean="0"/>
              <a:t>결과 값을 내는 함수를</a:t>
            </a:r>
            <a:r>
              <a:rPr lang="en-US" altLang="ko-KR" dirty="0" smtClean="0"/>
              <a:t> </a:t>
            </a:r>
            <a:r>
              <a:rPr lang="ko-KR" altLang="en-US" smtClean="0"/>
              <a:t>만들어 내는 것</a:t>
            </a:r>
            <a:endParaRPr lang="en-US" altLang="ko-KR" dirty="0" smtClean="0"/>
          </a:p>
        </p:txBody>
      </p:sp>
      <p:pic>
        <p:nvPicPr>
          <p:cNvPr id="2050" name="Picture 2" descr="http://doval.scripts.mit.edu/abel/08_functions/media/images/fun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60" y="1600572"/>
            <a:ext cx="4466172" cy="442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978" y="2997746"/>
            <a:ext cx="5851219" cy="12395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453" y="3882159"/>
            <a:ext cx="2554743" cy="8147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978" y="4869955"/>
            <a:ext cx="5851219" cy="10769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3451" y="5553833"/>
            <a:ext cx="2554743" cy="6332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44966" y="4241060"/>
            <a:ext cx="1181714" cy="323153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ko-KR" altLang="en-US" sz="1500" dirty="0"/>
              <a:t>하드코딩 인공지능</a:t>
            </a:r>
            <a:r>
              <a:rPr lang="en-US" altLang="ko-KR" sz="1200" dirty="0"/>
              <a:t>(?)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6692486" y="5950627"/>
            <a:ext cx="982941" cy="323153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ko-KR" altLang="en-US" sz="1500" dirty="0"/>
              <a:t>곱셈 인공지능</a:t>
            </a:r>
            <a:r>
              <a:rPr lang="en-US" altLang="ko-KR" sz="1200" dirty="0"/>
              <a:t>(?)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75201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인식 이외의 분야로 확장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3" y="1600572"/>
            <a:ext cx="5390155" cy="3917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9005" y="5518026"/>
            <a:ext cx="2842425" cy="4154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음성</a:t>
            </a:r>
            <a:r>
              <a:rPr lang="en-US" altLang="ko-KR" dirty="0" smtClean="0"/>
              <a:t> </a:t>
            </a:r>
            <a:r>
              <a:rPr lang="ko-KR" altLang="en-US" smtClean="0"/>
              <a:t>인식도 급격하게 에러율 내려감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49005" y="6022082"/>
            <a:ext cx="3180659" cy="307764"/>
          </a:xfrm>
          <a:prstGeom prst="rect">
            <a:avLst/>
          </a:prstGeom>
        </p:spPr>
        <p:txBody>
          <a:bodyPr wrap="none" lIns="91430" tIns="45714" rIns="91430" bIns="45714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i="1" dirty="0">
                <a:latin typeface="Noto Sans" panose="020B0502040504020204" pitchFamily="34" charset="0"/>
                <a:ea typeface="Noto Sans" panose="020B0502040504020204" pitchFamily="34" charset="0"/>
              </a:rPr>
              <a:t>http://deview.kr/2014/session?seq=26</a:t>
            </a:r>
            <a:endParaRPr lang="ko-KR" altLang="en-US" sz="1400" i="1" dirty="0">
              <a:latin typeface="Noto Sans" panose="020B050204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9167" y="4690136"/>
            <a:ext cx="3227145" cy="1061817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 smtClean="0"/>
              <a:t>AlphaGo</a:t>
            </a:r>
            <a:r>
              <a:rPr lang="en-US" altLang="ko-KR" b="1" dirty="0" smtClean="0"/>
              <a:t> </a:t>
            </a:r>
            <a:r>
              <a:rPr lang="en-US" altLang="ko-KR" sz="1800" dirty="0"/>
              <a:t>(2016)</a:t>
            </a:r>
            <a:endParaRPr lang="en-US" altLang="ko-KR" dirty="0" smtClean="0"/>
          </a:p>
          <a:p>
            <a:r>
              <a:rPr lang="ko-KR" altLang="en-US" dirty="0" smtClean="0"/>
              <a:t>강화 학습으로 방대한 탐색 공간에 대한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mtClean="0"/>
              <a:t>고수준 전략을 수행할 수 있게됨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167" y="1709394"/>
            <a:ext cx="5118709" cy="287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7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단어 같이 입력 공간이 퍼져 있는 데이터</a:t>
            </a:r>
            <a:r>
              <a:rPr lang="en-US" altLang="ko-KR" dirty="0" smtClean="0"/>
              <a:t>?</a:t>
            </a:r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197075" y="1557586"/>
            <a:ext cx="864096" cy="86409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4" rIns="91430" bIns="45714"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고래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197075" y="2715013"/>
            <a:ext cx="864096" cy="86409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4" rIns="91430" bIns="45714"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망치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4017973" y="2203071"/>
            <a:ext cx="864096" cy="86409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4" rIns="91430" bIns="45714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>
            <a:stCxn id="4" idx="6"/>
            <a:endCxn id="6" idx="2"/>
          </p:cNvCxnSpPr>
          <p:nvPr/>
        </p:nvCxnSpPr>
        <p:spPr>
          <a:xfrm>
            <a:off x="2061171" y="1989635"/>
            <a:ext cx="1956802" cy="64548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5" idx="6"/>
            <a:endCxn id="6" idx="2"/>
          </p:cNvCxnSpPr>
          <p:nvPr/>
        </p:nvCxnSpPr>
        <p:spPr>
          <a:xfrm flipV="1">
            <a:off x="2061171" y="2635119"/>
            <a:ext cx="1956802" cy="51194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197075" y="4032448"/>
            <a:ext cx="864096" cy="86409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4" rIns="91430" bIns="45714"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서울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9" idx="6"/>
            <a:endCxn id="6" idx="2"/>
          </p:cNvCxnSpPr>
          <p:nvPr/>
        </p:nvCxnSpPr>
        <p:spPr>
          <a:xfrm flipV="1">
            <a:off x="2061171" y="2635120"/>
            <a:ext cx="1956802" cy="182937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1197075" y="5229994"/>
            <a:ext cx="864096" cy="86409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4" rIns="91430" bIns="45714"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유황오리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8" idx="6"/>
            <a:endCxn id="6" idx="2"/>
          </p:cNvCxnSpPr>
          <p:nvPr/>
        </p:nvCxnSpPr>
        <p:spPr>
          <a:xfrm flipV="1">
            <a:off x="2061171" y="2635120"/>
            <a:ext cx="1956802" cy="302692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077395" y="3330918"/>
            <a:ext cx="864096" cy="86409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4" rIns="91430" bIns="45714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>
            <a:stCxn id="4" idx="6"/>
            <a:endCxn id="27" idx="2"/>
          </p:cNvCxnSpPr>
          <p:nvPr/>
        </p:nvCxnSpPr>
        <p:spPr>
          <a:xfrm>
            <a:off x="2061171" y="1989635"/>
            <a:ext cx="2016224" cy="177333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5" idx="6"/>
            <a:endCxn id="27" idx="2"/>
          </p:cNvCxnSpPr>
          <p:nvPr/>
        </p:nvCxnSpPr>
        <p:spPr>
          <a:xfrm>
            <a:off x="2061171" y="3147061"/>
            <a:ext cx="2016224" cy="61590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9" idx="6"/>
            <a:endCxn id="27" idx="2"/>
          </p:cNvCxnSpPr>
          <p:nvPr/>
        </p:nvCxnSpPr>
        <p:spPr>
          <a:xfrm flipV="1">
            <a:off x="2061171" y="3762966"/>
            <a:ext cx="2016224" cy="70153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6"/>
            <a:endCxn id="27" idx="2"/>
          </p:cNvCxnSpPr>
          <p:nvPr/>
        </p:nvCxnSpPr>
        <p:spPr>
          <a:xfrm flipV="1">
            <a:off x="2061171" y="3762966"/>
            <a:ext cx="2016224" cy="189907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4077395" y="4581922"/>
            <a:ext cx="864096" cy="86409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4" rIns="91430" bIns="45714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>
            <a:stCxn id="5" idx="6"/>
            <a:endCxn id="32" idx="2"/>
          </p:cNvCxnSpPr>
          <p:nvPr/>
        </p:nvCxnSpPr>
        <p:spPr>
          <a:xfrm>
            <a:off x="2061171" y="3147062"/>
            <a:ext cx="2016224" cy="1866909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9" idx="6"/>
            <a:endCxn id="32" idx="2"/>
          </p:cNvCxnSpPr>
          <p:nvPr/>
        </p:nvCxnSpPr>
        <p:spPr>
          <a:xfrm>
            <a:off x="2061171" y="4464496"/>
            <a:ext cx="2016224" cy="549474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8" idx="6"/>
            <a:endCxn id="32" idx="2"/>
          </p:cNvCxnSpPr>
          <p:nvPr/>
        </p:nvCxnSpPr>
        <p:spPr>
          <a:xfrm flipV="1">
            <a:off x="2061171" y="5013970"/>
            <a:ext cx="2016224" cy="64807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4" idx="6"/>
            <a:endCxn id="32" idx="2"/>
          </p:cNvCxnSpPr>
          <p:nvPr/>
        </p:nvCxnSpPr>
        <p:spPr>
          <a:xfrm>
            <a:off x="2061171" y="1989634"/>
            <a:ext cx="2016224" cy="302433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1638777" y="6238106"/>
            <a:ext cx="0" cy="48564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773140" y="6238107"/>
            <a:ext cx="4163299" cy="4154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ko-KR" altLang="en-US" dirty="0" smtClean="0"/>
              <a:t>단어 종류 만큼의 차원이 필요</a:t>
            </a:r>
            <a:r>
              <a:rPr lang="en-US" altLang="ko-KR" dirty="0" smtClean="0"/>
              <a:t>?! </a:t>
            </a:r>
            <a:r>
              <a:rPr lang="ko-KR" altLang="en-US" sz="1400"/>
              <a:t>수십만</a:t>
            </a:r>
            <a:r>
              <a:rPr lang="en-US" altLang="ko-KR" sz="1400" dirty="0"/>
              <a:t> </a:t>
            </a:r>
            <a:r>
              <a:rPr lang="ko-KR" altLang="en-US" sz="1400"/>
              <a:t>차원에 퍼져있는 데이터</a:t>
            </a:r>
            <a:r>
              <a:rPr lang="en-US" altLang="ko-KR" sz="1400" dirty="0"/>
              <a:t>?</a:t>
            </a:r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794" y="2421683"/>
            <a:ext cx="3456138" cy="2293523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850793" y="4778725"/>
            <a:ext cx="2691742" cy="877151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en-US" altLang="ko-KR" dirty="0" smtClean="0"/>
              <a:t>‘</a:t>
            </a:r>
            <a:r>
              <a:rPr lang="ko-KR" altLang="en-US" smtClean="0"/>
              <a:t>개념 차원</a:t>
            </a:r>
            <a:r>
              <a:rPr lang="en-US" altLang="ko-KR" dirty="0" smtClean="0"/>
              <a:t>’</a:t>
            </a:r>
            <a:r>
              <a:rPr lang="ko-KR" altLang="en-US" smtClean="0"/>
              <a:t>으로 프로젝션하여 처리</a:t>
            </a:r>
            <a:endParaRPr lang="en-US" altLang="ko-KR" dirty="0" smtClean="0"/>
          </a:p>
          <a:p>
            <a:r>
              <a:rPr lang="ko-KR" altLang="en-US" sz="1500" dirty="0"/>
              <a:t>주변에 출현한 단어들을 고려한 </a:t>
            </a:r>
            <a:r>
              <a:rPr lang="ko-KR" altLang="en-US" sz="1500" dirty="0" err="1"/>
              <a:t>클러스터링</a:t>
            </a:r>
            <a:endParaRPr lang="en-US" altLang="ko-KR" sz="1500" dirty="0"/>
          </a:p>
          <a:p>
            <a:r>
              <a:rPr lang="en-US" altLang="ko-KR" sz="1500" dirty="0"/>
              <a:t>word2vec (</a:t>
            </a:r>
            <a:r>
              <a:rPr lang="ko-KR" altLang="en-US" sz="1500"/>
              <a:t>자세한 설명은 생략</a:t>
            </a:r>
            <a:r>
              <a:rPr lang="en-US" altLang="ko-KR" sz="1500" dirty="0"/>
              <a:t>)</a:t>
            </a:r>
            <a:endParaRPr lang="en-US" altLang="ko-KR" sz="1500" dirty="0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157" y="4221883"/>
            <a:ext cx="2102007" cy="14701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37635" y="1142089"/>
            <a:ext cx="2225269" cy="4154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en-US" altLang="ko-KR" dirty="0" smtClean="0"/>
              <a:t>Sparse input space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70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to sequence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60941" y="5750600"/>
            <a:ext cx="4366881" cy="4154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RNN / LSTM </a:t>
            </a:r>
            <a:r>
              <a:rPr lang="ko-KR" altLang="en-US" smtClean="0"/>
              <a:t>신경망 모델 사용 </a:t>
            </a:r>
            <a:r>
              <a:rPr lang="en-US" altLang="ko-KR" sz="1800" dirty="0"/>
              <a:t>(</a:t>
            </a:r>
            <a:r>
              <a:rPr lang="ko-KR" altLang="en-US" sz="1800"/>
              <a:t>자세한 설명은 생략</a:t>
            </a:r>
            <a:r>
              <a:rPr lang="en-US" altLang="ko-KR" sz="1800" dirty="0"/>
              <a:t>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2909" y="5518026"/>
            <a:ext cx="1131508" cy="307764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Recurrent NN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271835" y="6092723"/>
            <a:ext cx="1972828" cy="307764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Long Short-Term Memory</a:t>
            </a:r>
            <a:endParaRPr lang="ko-KR" altLang="en-US" sz="14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2" y="1642003"/>
            <a:ext cx="4709776" cy="3227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34114" y="4886242"/>
            <a:ext cx="1724234" cy="4154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번역 </a:t>
            </a:r>
            <a:r>
              <a:rPr lang="en-US" altLang="ko-KR" sz="1800" dirty="0"/>
              <a:t>(text to text)</a:t>
            </a:r>
            <a:endParaRPr lang="ko-KR" altLang="en-US" dirty="0"/>
          </a:p>
        </p:txBody>
      </p:sp>
      <p:sp>
        <p:nvSpPr>
          <p:cNvPr id="17" name="TextBox 3"/>
          <p:cNvSpPr txBox="1"/>
          <p:nvPr/>
        </p:nvSpPr>
        <p:spPr>
          <a:xfrm>
            <a:off x="5301532" y="1636708"/>
            <a:ext cx="3823462" cy="1015651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현재 </a:t>
            </a:r>
            <a:r>
              <a:rPr lang="ko-KR" altLang="en-US" sz="1800" dirty="0" err="1"/>
              <a:t>구글</a:t>
            </a:r>
            <a:r>
              <a:rPr lang="ko-KR" altLang="en-US" sz="1800" dirty="0"/>
              <a:t> 번역기</a:t>
            </a:r>
            <a:endParaRPr lang="en-US" altLang="ko-KR" sz="1800" dirty="0"/>
          </a:p>
          <a:p>
            <a:r>
              <a:rPr lang="en-US" altLang="ko-KR" dirty="0" smtClean="0"/>
              <a:t>7</a:t>
            </a:r>
            <a:r>
              <a:rPr lang="ko-KR" altLang="en-US" dirty="0" smtClean="0"/>
              <a:t>월에 로이터가 언급했듯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좌석 구성</a:t>
            </a:r>
            <a:r>
              <a:rPr lang="ko-KR" altLang="en-US" dirty="0"/>
              <a:t>이</a:t>
            </a:r>
            <a:r>
              <a:rPr lang="ko-KR" altLang="en-US" dirty="0" smtClean="0"/>
              <a:t> 바로 </a:t>
            </a:r>
            <a:endParaRPr lang="en-US" altLang="ko-KR" dirty="0" smtClean="0"/>
          </a:p>
          <a:p>
            <a:r>
              <a:rPr lang="ko-KR" altLang="en-US" dirty="0" smtClean="0"/>
              <a:t>최신 </a:t>
            </a:r>
            <a:r>
              <a:rPr lang="ko-KR" altLang="en-US" dirty="0" smtClean="0">
                <a:solidFill>
                  <a:srgbClr val="FF0000"/>
                </a:solidFill>
              </a:rPr>
              <a:t>장치</a:t>
            </a:r>
            <a:r>
              <a:rPr lang="ko-KR" altLang="en-US" dirty="0" smtClean="0"/>
              <a:t>들 사이에서의 </a:t>
            </a:r>
            <a:r>
              <a:rPr lang="ko-KR" altLang="en-US" dirty="0" smtClean="0">
                <a:solidFill>
                  <a:srgbClr val="00B0F0"/>
                </a:solidFill>
              </a:rPr>
              <a:t>다툼의 연료</a:t>
            </a:r>
            <a:r>
              <a:rPr lang="ko-KR" altLang="en-US" dirty="0" smtClean="0"/>
              <a:t>가 되고 있다</a:t>
            </a:r>
            <a:endParaRPr lang="ko-KR" altLang="en-US" dirty="0"/>
          </a:p>
        </p:txBody>
      </p:sp>
      <p:sp>
        <p:nvSpPr>
          <p:cNvPr id="18" name="TextBox 5"/>
          <p:cNvSpPr txBox="1"/>
          <p:nvPr/>
        </p:nvSpPr>
        <p:spPr>
          <a:xfrm>
            <a:off x="5301532" y="2860844"/>
            <a:ext cx="4203375" cy="1015651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/>
              <a:t>딥뉴럴넷</a:t>
            </a:r>
            <a:r>
              <a:rPr lang="ko-KR" altLang="en-US" sz="1800" dirty="0"/>
              <a:t> 번역</a:t>
            </a:r>
            <a:endParaRPr lang="en-US" altLang="ko-KR" sz="1800" dirty="0"/>
          </a:p>
          <a:p>
            <a:r>
              <a:rPr lang="en-US" altLang="ko-KR" dirty="0" smtClean="0"/>
              <a:t>7</a:t>
            </a:r>
            <a:r>
              <a:rPr lang="ko-KR" altLang="en-US" dirty="0" smtClean="0"/>
              <a:t>월에 로이터가 언급했듯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좌석의 구성이 바로 </a:t>
            </a:r>
            <a:endParaRPr lang="en-US" altLang="ko-KR" dirty="0" smtClean="0"/>
          </a:p>
          <a:p>
            <a:r>
              <a:rPr lang="ko-KR" altLang="en-US" dirty="0" smtClean="0"/>
              <a:t>최신 </a:t>
            </a:r>
            <a:r>
              <a:rPr lang="ko-KR" altLang="en-US" dirty="0" smtClean="0">
                <a:solidFill>
                  <a:srgbClr val="FF0000"/>
                </a:solidFill>
              </a:rPr>
              <a:t>비행기</a:t>
            </a:r>
            <a:r>
              <a:rPr lang="ko-KR" altLang="en-US" dirty="0" smtClean="0"/>
              <a:t>들 사이에서의 </a:t>
            </a:r>
            <a:r>
              <a:rPr lang="ko-KR" altLang="en-US" dirty="0" smtClean="0">
                <a:solidFill>
                  <a:srgbClr val="00B0F0"/>
                </a:solidFill>
              </a:rPr>
              <a:t>다툼을 벌이고 있는 분야</a:t>
            </a:r>
            <a:r>
              <a:rPr lang="ko-KR" altLang="en-US" dirty="0" smtClean="0"/>
              <a:t>이다</a:t>
            </a:r>
            <a:endParaRPr lang="ko-KR" altLang="en-US" dirty="0"/>
          </a:p>
        </p:txBody>
      </p:sp>
      <p:sp>
        <p:nvSpPr>
          <p:cNvPr id="19" name="TextBox 6"/>
          <p:cNvSpPr txBox="1"/>
          <p:nvPr/>
        </p:nvSpPr>
        <p:spPr>
          <a:xfrm>
            <a:off x="5301531" y="4012972"/>
            <a:ext cx="3565379" cy="1015651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인간 번역</a:t>
            </a:r>
            <a:endParaRPr lang="en-US" altLang="ko-KR" sz="1800" dirty="0"/>
          </a:p>
          <a:p>
            <a:r>
              <a:rPr lang="en-US" altLang="ko-KR" dirty="0" smtClean="0"/>
              <a:t>7</a:t>
            </a:r>
            <a:r>
              <a:rPr lang="ko-KR" altLang="en-US" dirty="0" smtClean="0"/>
              <a:t>월에 로이터가 언급했듯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좌석 배치가 바로 </a:t>
            </a:r>
            <a:endParaRPr lang="en-US" altLang="ko-KR" dirty="0" smtClean="0"/>
          </a:p>
          <a:p>
            <a:r>
              <a:rPr lang="ko-KR" altLang="en-US" dirty="0" smtClean="0"/>
              <a:t>최신 </a:t>
            </a:r>
            <a:r>
              <a:rPr lang="ko-KR" altLang="en-US" dirty="0" smtClean="0">
                <a:solidFill>
                  <a:srgbClr val="FF0000"/>
                </a:solidFill>
              </a:rPr>
              <a:t>제트기</a:t>
            </a:r>
            <a:r>
              <a:rPr lang="ko-KR" altLang="en-US" dirty="0" smtClean="0"/>
              <a:t>들이 </a:t>
            </a:r>
            <a:r>
              <a:rPr lang="ko-KR" altLang="en-US" dirty="0" smtClean="0">
                <a:solidFill>
                  <a:srgbClr val="00B0F0"/>
                </a:solidFill>
              </a:rPr>
              <a:t>다툼을 벌이고 있는 분야</a:t>
            </a:r>
            <a:r>
              <a:rPr lang="ko-KR" altLang="en-US" dirty="0" smtClean="0"/>
              <a:t>이다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19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심층</a:t>
            </a:r>
            <a:r>
              <a:rPr lang="en-US" altLang="ko-KR" dirty="0" smtClean="0"/>
              <a:t> </a:t>
            </a:r>
            <a:r>
              <a:rPr lang="ko-KR" altLang="en-US" smtClean="0"/>
              <a:t>신경망들의 조합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62" y="1629595"/>
            <a:ext cx="8362213" cy="33748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364" y="5004403"/>
            <a:ext cx="6726373" cy="4154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이미지를 인식하는 </a:t>
            </a:r>
            <a:r>
              <a:rPr lang="en-US" altLang="ko-KR" dirty="0" smtClean="0"/>
              <a:t>DNN</a:t>
            </a:r>
            <a:r>
              <a:rPr lang="en-US" altLang="ko-KR" sz="1200" dirty="0"/>
              <a:t>(Deep Neural Network)</a:t>
            </a:r>
            <a:r>
              <a:rPr lang="en-US" altLang="ko-KR" dirty="0" smtClean="0"/>
              <a:t> + </a:t>
            </a:r>
            <a:r>
              <a:rPr lang="ko-KR" altLang="en-US" smtClean="0"/>
              <a:t>설명문 작성 </a:t>
            </a:r>
            <a:r>
              <a:rPr lang="en-US" altLang="ko-KR" dirty="0" smtClean="0"/>
              <a:t>DNN</a:t>
            </a:r>
            <a:r>
              <a:rPr lang="ko-KR" altLang="en-US" smtClean="0"/>
              <a:t> </a:t>
            </a:r>
            <a:r>
              <a:rPr lang="en-US" altLang="ko-KR" sz="1800" dirty="0"/>
              <a:t>(image to text)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964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심층</a:t>
            </a:r>
            <a:r>
              <a:rPr lang="en-US" altLang="ko-KR" dirty="0"/>
              <a:t> </a:t>
            </a:r>
            <a:r>
              <a:rPr lang="ko-KR" altLang="en-US"/>
              <a:t>신경망들의 조합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63" y="1606128"/>
            <a:ext cx="7068433" cy="28174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63" y="4465318"/>
            <a:ext cx="9084657" cy="22048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77796" y="1701603"/>
            <a:ext cx="2215651" cy="1015651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이미지를 인식한 뒤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질문을 파악하여 답을 내놓음</a:t>
            </a:r>
            <a:endParaRPr lang="en-US" altLang="ko-KR" dirty="0" smtClean="0"/>
          </a:p>
          <a:p>
            <a:r>
              <a:rPr lang="en-US" altLang="ko-KR" sz="1800" dirty="0"/>
              <a:t>(Question Answering)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427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media.idownloadblog.com/wp-content/uploads/2014/01/terminator_mov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283" y="765499"/>
            <a:ext cx="6036900" cy="452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09193" y="5374011"/>
            <a:ext cx="4272303" cy="461653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/>
              <a:t>특이점이 몇 년 내에 오는 것 아닐까요</a:t>
            </a:r>
            <a:r>
              <a:rPr lang="en-US" altLang="ko-KR" sz="2400" b="1" dirty="0"/>
              <a:t>? </a:t>
            </a:r>
            <a:r>
              <a:rPr lang="ko-KR" altLang="en-US" sz="2400" b="1"/>
              <a:t>ㅜ</a:t>
            </a:r>
            <a:r>
              <a:rPr lang="en-US" altLang="ko-KR" sz="2400" b="1" dirty="0"/>
              <a:t>.</a:t>
            </a:r>
            <a:r>
              <a:rPr lang="ko-KR" altLang="en-US" sz="2400" b="1"/>
              <a:t>ㅜ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4874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FAIL !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055221" y="1557587"/>
            <a:ext cx="6660778" cy="984873"/>
          </a:xfrm>
          <a:prstGeom prst="rect">
            <a:avLst/>
          </a:prstGeom>
        </p:spPr>
        <p:txBody>
          <a:bodyPr wrap="none" lIns="91430" tIns="45714" rIns="91430" bIns="45714">
            <a:spAutoFit/>
          </a:bodyPr>
          <a:lstStyle/>
          <a:p>
            <a:r>
              <a:rPr lang="ko-KR" altLang="en-US" sz="2900" b="1" dirty="0"/>
              <a:t>일반인들과의 대화를 통해 학습하도록 </a:t>
            </a:r>
            <a:endParaRPr lang="en-US" altLang="ko-KR" sz="2900" b="1" dirty="0" smtClean="0"/>
          </a:p>
          <a:p>
            <a:r>
              <a:rPr lang="ko-KR" altLang="en-US" sz="2900" b="1" dirty="0" smtClean="0"/>
              <a:t>했더니 하루도 </a:t>
            </a:r>
            <a:r>
              <a:rPr lang="ko-KR" altLang="en-US" sz="2900" b="1" dirty="0"/>
              <a:t>안되어 </a:t>
            </a:r>
            <a:r>
              <a:rPr lang="ko-KR" altLang="en-US" sz="2900" b="1" dirty="0" err="1"/>
              <a:t>흑화함</a:t>
            </a:r>
            <a:endParaRPr lang="ko-KR" altLang="en-US" sz="29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88" y="1443005"/>
            <a:ext cx="4393511" cy="14808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88" y="2930983"/>
            <a:ext cx="4393511" cy="366716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157515" y="2709714"/>
            <a:ext cx="4527181" cy="2862310"/>
          </a:xfrm>
          <a:prstGeom prst="rect">
            <a:avLst/>
          </a:prstGeom>
        </p:spPr>
        <p:txBody>
          <a:bodyPr wrap="none" lIns="91430" tIns="45714" rIns="91430" bIns="45714">
            <a:spAutoFit/>
          </a:bodyPr>
          <a:lstStyle/>
          <a:p>
            <a:r>
              <a:rPr lang="ko-KR" altLang="en-US" sz="3200" b="1" dirty="0"/>
              <a:t>범용적인 </a:t>
            </a:r>
            <a:r>
              <a:rPr lang="en-US" altLang="ko-KR" sz="3200" b="1" dirty="0"/>
              <a:t>AI</a:t>
            </a:r>
            <a:r>
              <a:rPr lang="ko-KR" altLang="en-US" sz="3200" b="1" dirty="0"/>
              <a:t>는 아직 걸음마 단계이며</a:t>
            </a:r>
            <a:endParaRPr lang="en-US" altLang="ko-KR" sz="3200" b="1" dirty="0"/>
          </a:p>
          <a:p>
            <a:r>
              <a:rPr lang="ko-KR" altLang="en-US" sz="3200" b="1" dirty="0"/>
              <a:t>보완해야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할 과제가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많이 남아 있다</a:t>
            </a:r>
            <a:endParaRPr lang="en-US" altLang="ko-KR" sz="3200" b="1" dirty="0"/>
          </a:p>
          <a:p>
            <a:endParaRPr lang="en-US" altLang="ko-KR" sz="2000" b="1" dirty="0"/>
          </a:p>
          <a:p>
            <a:r>
              <a:rPr lang="ko-KR" altLang="en-US" sz="3200" b="1" dirty="0"/>
              <a:t>하지만 우리 세대에</a:t>
            </a:r>
            <a:endParaRPr lang="en-US" altLang="ko-KR" sz="3200" b="1" dirty="0"/>
          </a:p>
          <a:p>
            <a:r>
              <a:rPr lang="ko-KR" altLang="en-US" sz="3200" b="1" dirty="0"/>
              <a:t>결국 </a:t>
            </a:r>
            <a:r>
              <a:rPr lang="ko-KR" altLang="en-US" sz="3200" b="1" dirty="0" err="1"/>
              <a:t>초지능이</a:t>
            </a:r>
            <a:r>
              <a:rPr lang="ko-KR" altLang="en-US" sz="3200" b="1" dirty="0"/>
              <a:t> 나올 확률이</a:t>
            </a:r>
            <a:endParaRPr lang="en-US" altLang="ko-KR" sz="3200" b="1" dirty="0"/>
          </a:p>
          <a:p>
            <a:r>
              <a:rPr lang="ko-KR" altLang="en-US" sz="3200" b="1" dirty="0"/>
              <a:t>매우 높으므로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미리 </a:t>
            </a:r>
            <a:r>
              <a:rPr lang="ko-KR" altLang="en-US" sz="3200" b="1" dirty="0" err="1"/>
              <a:t>대비해야함</a:t>
            </a:r>
            <a:endParaRPr lang="en-US" altLang="ko-KR" sz="3200" b="1" dirty="0"/>
          </a:p>
        </p:txBody>
      </p:sp>
      <p:sp>
        <p:nvSpPr>
          <p:cNvPr id="3" name="직사각형 2"/>
          <p:cNvSpPr/>
          <p:nvPr/>
        </p:nvSpPr>
        <p:spPr>
          <a:xfrm>
            <a:off x="5401853" y="5837199"/>
            <a:ext cx="6092825" cy="246209"/>
          </a:xfrm>
          <a:prstGeom prst="rect">
            <a:avLst/>
          </a:prstGeom>
        </p:spPr>
        <p:txBody>
          <a:bodyPr lIns="91430" tIns="45714" rIns="91430" bIns="45714">
            <a:spAutoFit/>
          </a:bodyPr>
          <a:lstStyle/>
          <a:p>
            <a:r>
              <a:rPr lang="ko-KR" altLang="en-US" sz="1000" dirty="0"/>
              <a:t>https://www.ted.com/talks/nick_bostrom_what_happens_when_our_computers_get_smarter_than_we_are</a:t>
            </a:r>
          </a:p>
        </p:txBody>
      </p:sp>
    </p:spTree>
    <p:extLst>
      <p:ext uri="{BB962C8B-B14F-4D97-AF65-F5344CB8AC3E}">
        <p14:creationId xmlns:p14="http://schemas.microsoft.com/office/powerpoint/2010/main" val="606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프로그래머는 안전할까</a:t>
            </a:r>
            <a:r>
              <a:rPr lang="en-US" altLang="ko-KR" dirty="0" smtClean="0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362" y="1653581"/>
            <a:ext cx="10968514" cy="2765327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프로그래밍도 </a:t>
            </a:r>
            <a:r>
              <a:rPr lang="en-US" altLang="ko-KR" sz="3200" b="1" dirty="0"/>
              <a:t>Sequence </a:t>
            </a:r>
            <a:r>
              <a:rPr lang="en-US" altLang="ko-KR" sz="1800" b="1" dirty="0"/>
              <a:t>(</a:t>
            </a:r>
            <a:r>
              <a:rPr lang="ko-KR" altLang="en-US" sz="1800" b="1"/>
              <a:t>요구사항</a:t>
            </a:r>
            <a:r>
              <a:rPr lang="en-US" altLang="ko-KR" sz="1800" b="1" dirty="0"/>
              <a:t>)</a:t>
            </a:r>
            <a:r>
              <a:rPr lang="en-US" altLang="ko-KR" sz="3200" b="1" dirty="0"/>
              <a:t> to Sequence</a:t>
            </a:r>
            <a:r>
              <a:rPr lang="en-US" altLang="ko-KR" sz="2900" b="1" dirty="0"/>
              <a:t> </a:t>
            </a:r>
            <a:r>
              <a:rPr lang="en-US" altLang="ko-KR" sz="1800" b="1" dirty="0"/>
              <a:t>(</a:t>
            </a:r>
            <a:r>
              <a:rPr lang="ko-KR" altLang="en-US" sz="1800" b="1"/>
              <a:t>코드</a:t>
            </a:r>
            <a:r>
              <a:rPr lang="en-US" altLang="ko-KR" sz="1800" b="1" dirty="0"/>
              <a:t>)</a:t>
            </a:r>
            <a:r>
              <a:rPr lang="en-US" altLang="ko-KR" dirty="0" smtClean="0"/>
              <a:t> </a:t>
            </a:r>
            <a:r>
              <a:rPr lang="ko-KR" altLang="en-US" smtClean="0"/>
              <a:t>작업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sz="2000" dirty="0"/>
              <a:t>     다만</a:t>
            </a:r>
            <a:r>
              <a:rPr lang="en-US" altLang="ko-KR" sz="2000" dirty="0"/>
              <a:t>, </a:t>
            </a:r>
            <a:r>
              <a:rPr lang="ko-KR" altLang="en-US" sz="2000"/>
              <a:t>불완전한 요구사항으로부터</a:t>
            </a:r>
            <a:r>
              <a:rPr lang="en-US" altLang="ko-KR" sz="2000" dirty="0"/>
              <a:t> </a:t>
            </a:r>
            <a:r>
              <a:rPr lang="ko-KR" altLang="en-US" sz="2000"/>
              <a:t>무결한 코드를 만들려면 다양한 사전 지식을 활용해야 함</a:t>
            </a:r>
            <a:endParaRPr lang="ko-KR" altLang="en-US" sz="2000" dirty="0"/>
          </a:p>
        </p:txBody>
      </p:sp>
      <p:pic>
        <p:nvPicPr>
          <p:cNvPr id="7170" name="Picture 2" descr="The original Hearthstone cards on the left; their coded information on the right.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3" y="3141763"/>
            <a:ext cx="4252445" cy="314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53660" y="1485578"/>
            <a:ext cx="1032635" cy="4154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>
            <a:defPPr>
              <a:defRPr lang="ko-KR"/>
            </a:defPPr>
            <a:lvl1pPr marL="0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5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19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7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638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9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957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11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276" algn="l" defTabSz="1088319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일종의 번역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118203" y="4149875"/>
            <a:ext cx="6304009" cy="1477315"/>
          </a:xfrm>
          <a:prstGeom prst="rect">
            <a:avLst/>
          </a:prstGeom>
        </p:spPr>
        <p:txBody>
          <a:bodyPr wrap="square" lIns="91430" tIns="45714" rIns="91430" bIns="45714">
            <a:spAutoFit/>
          </a:bodyPr>
          <a:lstStyle/>
          <a:p>
            <a:r>
              <a:rPr lang="ko-KR" altLang="en-US" sz="2000" b="1" dirty="0" err="1"/>
              <a:t>하스스톤</a:t>
            </a:r>
            <a:r>
              <a:rPr lang="en-US" altLang="ko-KR" sz="2000" b="1" dirty="0"/>
              <a:t> </a:t>
            </a:r>
            <a:r>
              <a:rPr lang="ko-KR" altLang="en-US" sz="2000" b="1"/>
              <a:t>카드 설명을 보고 기능을 코딩하는 </a:t>
            </a:r>
            <a:r>
              <a:rPr lang="en-US" altLang="ko-KR" sz="2000" b="1" dirty="0"/>
              <a:t>AI</a:t>
            </a:r>
          </a:p>
          <a:p>
            <a:r>
              <a:rPr lang="en-US" altLang="ko-KR" sz="2000" dirty="0"/>
              <a:t>: </a:t>
            </a:r>
            <a:r>
              <a:rPr lang="ko-KR" altLang="en-US" sz="2000"/>
              <a:t>정형화된 </a:t>
            </a:r>
            <a:r>
              <a:rPr lang="ko-KR" altLang="en-US" sz="2000" dirty="0"/>
              <a:t>도메인에서는 이미 코드 자동 </a:t>
            </a:r>
            <a:r>
              <a:rPr lang="ko-KR" altLang="en-US" sz="2000"/>
              <a:t>생성이 가능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1500" dirty="0"/>
              <a:t>Latent </a:t>
            </a:r>
            <a:r>
              <a:rPr lang="en-US" altLang="ko-KR" sz="1500" dirty="0"/>
              <a:t>Predictor Networks for Code Generation</a:t>
            </a:r>
          </a:p>
          <a:p>
            <a:r>
              <a:rPr lang="ko-KR" altLang="en-US" sz="1500" dirty="0"/>
              <a:t>http</a:t>
            </a:r>
            <a:r>
              <a:rPr lang="ko-KR" altLang="en-US" sz="1500" dirty="0"/>
              <a:t>://arxiv.org/pdf/1603.06744.pdf</a:t>
            </a:r>
          </a:p>
        </p:txBody>
      </p:sp>
    </p:spTree>
    <p:extLst>
      <p:ext uri="{BB962C8B-B14F-4D97-AF65-F5344CB8AC3E}">
        <p14:creationId xmlns:p14="http://schemas.microsoft.com/office/powerpoint/2010/main" val="105769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</a:t>
            </a:r>
            <a:r>
              <a:rPr lang="ko-KR" altLang="en-US" dirty="0" smtClean="0"/>
              <a:t>에 지지 않기 위해 공부합시다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3200" dirty="0"/>
          </a:p>
          <a:p>
            <a:r>
              <a:rPr lang="en-US" altLang="ko-KR" sz="3200" dirty="0"/>
              <a:t>Python + </a:t>
            </a:r>
            <a:r>
              <a:rPr lang="en-US" altLang="ko-KR" sz="3200" dirty="0" err="1"/>
              <a:t>Theano</a:t>
            </a:r>
            <a:r>
              <a:rPr lang="en-US" altLang="ko-KR" sz="2000" dirty="0"/>
              <a:t>(</a:t>
            </a:r>
            <a:r>
              <a:rPr lang="ko-KR" altLang="en-US" sz="2000" dirty="0"/>
              <a:t>혹은 </a:t>
            </a:r>
            <a:r>
              <a:rPr lang="en-US" altLang="ko-KR" sz="2000" dirty="0" err="1"/>
              <a:t>TensorFlow</a:t>
            </a:r>
            <a:r>
              <a:rPr lang="en-US" altLang="ko-KR" sz="2000" dirty="0"/>
              <a:t>)</a:t>
            </a:r>
            <a:r>
              <a:rPr lang="ko-KR" altLang="en-US" sz="3200" dirty="0"/>
              <a:t>가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ko-KR" altLang="en-US" sz="3200" dirty="0"/>
              <a:t>요즘 </a:t>
            </a:r>
            <a:r>
              <a:rPr lang="ko-KR" altLang="en-US" sz="3200" dirty="0" err="1"/>
              <a:t>딥러닝계의</a:t>
            </a:r>
            <a:r>
              <a:rPr lang="ko-KR" altLang="en-US" sz="3200" dirty="0"/>
              <a:t> </a:t>
            </a:r>
            <a:r>
              <a:rPr lang="en-US" altLang="ko-KR" sz="3200" dirty="0" err="1"/>
              <a:t>Matlab</a:t>
            </a:r>
            <a:endParaRPr lang="en-US" altLang="ko-KR" sz="3200" dirty="0"/>
          </a:p>
          <a:p>
            <a:pPr lvl="1"/>
            <a:endParaRPr lang="en-US" altLang="ko-KR" sz="2700" dirty="0"/>
          </a:p>
          <a:p>
            <a:r>
              <a:rPr lang="ko-KR" altLang="en-US" sz="3200" dirty="0"/>
              <a:t>쉽게 </a:t>
            </a:r>
            <a:r>
              <a:rPr lang="ko-KR" altLang="en-US" sz="3200" dirty="0" err="1"/>
              <a:t>딥러닝</a:t>
            </a:r>
            <a:r>
              <a:rPr lang="ko-KR" altLang="en-US" sz="3200" dirty="0"/>
              <a:t> 테스트 </a:t>
            </a:r>
            <a:r>
              <a:rPr lang="ko-KR" altLang="en-US" sz="3200" dirty="0" err="1"/>
              <a:t>해볼수</a:t>
            </a:r>
            <a:r>
              <a:rPr lang="ko-KR" altLang="en-US" sz="3200" dirty="0"/>
              <a:t> 있는 유틸리티 라이브러리도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ko-KR" altLang="en-US" sz="3200" dirty="0"/>
              <a:t>나와 있고 </a:t>
            </a:r>
            <a:r>
              <a:rPr lang="ko-KR" altLang="en-US" sz="3200" dirty="0" err="1"/>
              <a:t>튜토리얼도</a:t>
            </a:r>
            <a:r>
              <a:rPr lang="ko-KR" altLang="en-US" sz="3200" dirty="0"/>
              <a:t> 많이 있습니다</a:t>
            </a:r>
            <a:endParaRPr lang="ko-KR" altLang="en-US" sz="3200" dirty="0"/>
          </a:p>
        </p:txBody>
      </p:sp>
      <p:sp>
        <p:nvSpPr>
          <p:cNvPr id="9" name="직사각형 8"/>
          <p:cNvSpPr/>
          <p:nvPr/>
        </p:nvSpPr>
        <p:spPr>
          <a:xfrm>
            <a:off x="1113658" y="4911087"/>
            <a:ext cx="1398568" cy="323153"/>
          </a:xfrm>
          <a:prstGeom prst="rect">
            <a:avLst/>
          </a:prstGeom>
        </p:spPr>
        <p:txBody>
          <a:bodyPr wrap="none" lIns="91430" tIns="45714" rIns="91430" bIns="45714">
            <a:spAutoFit/>
          </a:bodyPr>
          <a:lstStyle/>
          <a:p>
            <a:r>
              <a:rPr lang="ko-KR" altLang="en-US" sz="1500" dirty="0"/>
              <a:t>http://keras.io/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113658" y="5323488"/>
            <a:ext cx="3781784" cy="323153"/>
          </a:xfrm>
          <a:prstGeom prst="rect">
            <a:avLst/>
          </a:prstGeom>
        </p:spPr>
        <p:txBody>
          <a:bodyPr wrap="none" lIns="91430" tIns="45714" rIns="91430" bIns="45714">
            <a:spAutoFit/>
          </a:bodyPr>
          <a:lstStyle/>
          <a:p>
            <a:r>
              <a:rPr lang="ko-KR" altLang="en-US" sz="1500" dirty="0"/>
              <a:t>http://deeplearning.net/reading-list/tutorials/</a:t>
            </a:r>
          </a:p>
        </p:txBody>
      </p:sp>
    </p:spTree>
    <p:extLst>
      <p:ext uri="{BB962C8B-B14F-4D97-AF65-F5344CB8AC3E}">
        <p14:creationId xmlns:p14="http://schemas.microsoft.com/office/powerpoint/2010/main" val="345083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차 산업혁명에 대비합시다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생각보다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빠르게 진행 되고 있다</a:t>
            </a:r>
            <a:r>
              <a:rPr lang="en-US" altLang="ko-KR" dirty="0" smtClean="0"/>
              <a:t>…</a:t>
            </a:r>
          </a:p>
          <a:p>
            <a:endParaRPr lang="en-US" altLang="ko-KR" dirty="0"/>
          </a:p>
          <a:p>
            <a:r>
              <a:rPr lang="ko-KR" altLang="en-US" dirty="0" smtClean="0"/>
              <a:t>수 많은 영역에 적용될 것이다</a:t>
            </a:r>
            <a:r>
              <a:rPr lang="en-US" altLang="ko-KR" dirty="0" smtClean="0"/>
              <a:t>..</a:t>
            </a:r>
          </a:p>
          <a:p>
            <a:endParaRPr lang="en-US" altLang="ko-KR" dirty="0"/>
          </a:p>
          <a:p>
            <a:r>
              <a:rPr lang="ko-KR" altLang="en-US" dirty="0" smtClean="0"/>
              <a:t>거인 </a:t>
            </a:r>
            <a:r>
              <a:rPr lang="en-US" altLang="ko-KR" dirty="0" smtClean="0"/>
              <a:t>AI </a:t>
            </a:r>
            <a:r>
              <a:rPr lang="ko-KR" altLang="en-US" dirty="0" err="1" smtClean="0"/>
              <a:t>어깨위에</a:t>
            </a:r>
            <a:r>
              <a:rPr lang="ko-KR" altLang="en-US" dirty="0" smtClean="0"/>
              <a:t> 올라 갈 것인가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84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이런 함수는 어떻게 만들 수 있을까</a:t>
            </a:r>
            <a:r>
              <a:rPr lang="en-US" altLang="ko-KR" dirty="0" smtClean="0"/>
              <a:t>?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3458" y="3926724"/>
            <a:ext cx="1031031" cy="4154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nput = </a:t>
            </a:r>
            <a:endParaRPr lang="ko-KR" altLang="en-US"/>
          </a:p>
        </p:txBody>
      </p:sp>
      <p:pic>
        <p:nvPicPr>
          <p:cNvPr id="4098" name="Picture 2" descr="http://ecx.images-amazon.com/images/I/71Pv3uNFrbL._SL1500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157" y="2325998"/>
            <a:ext cx="2200467" cy="220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11318" y="4342222"/>
            <a:ext cx="3855522" cy="4154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ko-KR" altLang="en-US" dirty="0" smtClean="0"/>
              <a:t>비트맵 이미지를 입력 받아 무엇인지 출력하는 함수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319" y="2325997"/>
            <a:ext cx="6679703" cy="184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7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</a:t>
            </a:r>
            <a:r>
              <a:rPr lang="ko-KR" altLang="en-US" dirty="0"/>
              <a:t>안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적용해볼 수 있을까요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1777" y="1600571"/>
            <a:ext cx="10968514" cy="48535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어떤 함수를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방식으로 학습시킬 것인가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를 고려해야 함</a:t>
            </a:r>
            <a:endParaRPr lang="en-US" altLang="ko-KR" dirty="0" smtClean="0"/>
          </a:p>
          <a:p>
            <a:endParaRPr lang="en-US" altLang="ko-KR" sz="2100" dirty="0"/>
          </a:p>
          <a:p>
            <a:r>
              <a:rPr lang="ko-KR" altLang="en-US" b="1" dirty="0" smtClean="0"/>
              <a:t>외부 침입 감지</a:t>
            </a:r>
            <a:endParaRPr lang="en-US" altLang="ko-KR" b="1" dirty="0" smtClean="0"/>
          </a:p>
          <a:p>
            <a:pPr lvl="1"/>
            <a:endParaRPr lang="en-US" altLang="ko-KR" dirty="0" smtClean="0"/>
          </a:p>
          <a:p>
            <a:r>
              <a:rPr lang="ko-KR" altLang="en-US" b="1" dirty="0" smtClean="0"/>
              <a:t>취약점 점검</a:t>
            </a:r>
            <a:endParaRPr lang="en-US" altLang="ko-KR" b="1" dirty="0" smtClean="0"/>
          </a:p>
          <a:p>
            <a:pPr marL="0" indent="0">
              <a:buNone/>
            </a:pPr>
            <a:endParaRPr lang="en-US" altLang="ko-KR" b="1" dirty="0" smtClean="0"/>
          </a:p>
          <a:p>
            <a:r>
              <a:rPr lang="ko-KR" altLang="en-US" b="1" dirty="0" smtClean="0"/>
              <a:t>서버 로그 분석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9544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 &amp; A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924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예를 들면 이렇게 해볼 수 있다</a:t>
            </a:r>
            <a:endParaRPr lang="ko-KR" altLang="en-US" dirty="0"/>
          </a:p>
        </p:txBody>
      </p:sp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147372"/>
              </p:ext>
            </p:extLst>
          </p:nvPr>
        </p:nvGraphicFramePr>
        <p:xfrm>
          <a:off x="3285307" y="2193871"/>
          <a:ext cx="1776373" cy="1776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1" name="Image" r:id="rId3" imgW="19047600" imgH="19047600" progId="Photoshop.Image.13">
                  <p:embed/>
                </p:oleObj>
              </mc:Choice>
              <mc:Fallback>
                <p:oleObj name="Image" r:id="rId3" imgW="19047600" imgH="19047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5307" y="2193871"/>
                        <a:ext cx="1776373" cy="17763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689582"/>
              </p:ext>
            </p:extLst>
          </p:nvPr>
        </p:nvGraphicFramePr>
        <p:xfrm>
          <a:off x="7874748" y="1714541"/>
          <a:ext cx="1357262" cy="83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2" name="Image" r:id="rId5" imgW="8126640" imgH="5002920" progId="Photoshop.Image.13">
                  <p:embed/>
                </p:oleObj>
              </mc:Choice>
              <mc:Fallback>
                <p:oleObj name="Image" r:id="rId5" imgW="8126640" imgH="5002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74748" y="1714541"/>
                        <a:ext cx="1357262" cy="83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034427" y="4131291"/>
            <a:ext cx="1799895" cy="738652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pPr algn="ctr"/>
            <a:r>
              <a:rPr lang="ko-KR" altLang="en-US" dirty="0" smtClean="0"/>
              <a:t>윤곽선 검출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Edge Detection</a:t>
            </a:r>
            <a:endParaRPr lang="ko-KR" altLang="en-US" dirty="0"/>
          </a:p>
        </p:txBody>
      </p:sp>
      <p:pic>
        <p:nvPicPr>
          <p:cNvPr id="20" name="Picture 5" descr="http://images.clipartpanda.com/apple-20clip-20art-apple-clip-art-1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878" y="2638477"/>
            <a:ext cx="820971" cy="81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ecx.images-amazon.com/images/I/71Pv3uNFrbL._SL15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28" y="2193871"/>
            <a:ext cx="1776373" cy="177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오른쪽 화살표 14"/>
          <p:cNvSpPr/>
          <p:nvPr/>
        </p:nvSpPr>
        <p:spPr>
          <a:xfrm>
            <a:off x="2754356" y="2890123"/>
            <a:ext cx="360041" cy="360040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4" rIns="91430" bIns="45714"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4472" y="3518314"/>
            <a:ext cx="820971" cy="914375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 flipV="1">
            <a:off x="5157516" y="2092640"/>
            <a:ext cx="2379400" cy="797484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157516" y="3069754"/>
            <a:ext cx="23794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157516" y="3250162"/>
            <a:ext cx="2379400" cy="720081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904011" y="4543684"/>
            <a:ext cx="1298733" cy="4154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pPr algn="ctr"/>
            <a:r>
              <a:rPr lang="ko-KR" altLang="en-US" dirty="0" smtClean="0"/>
              <a:t>윤곽선 템플릿들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296325" y="2181749"/>
            <a:ext cx="793787" cy="369320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en-US" altLang="ko-KR" sz="1800" dirty="0"/>
              <a:t>teapot</a:t>
            </a:r>
            <a:endParaRPr lang="ko-KR" altLang="en-US" sz="1800"/>
          </a:p>
        </p:txBody>
      </p:sp>
      <p:sp>
        <p:nvSpPr>
          <p:cNvPr id="34" name="TextBox 33"/>
          <p:cNvSpPr txBox="1"/>
          <p:nvPr/>
        </p:nvSpPr>
        <p:spPr>
          <a:xfrm>
            <a:off x="8772686" y="3084642"/>
            <a:ext cx="731270" cy="369320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en-US" altLang="ko-KR" sz="1800" dirty="0"/>
              <a:t>apple</a:t>
            </a:r>
            <a:endParaRPr lang="ko-KR" altLang="en-US" sz="1800"/>
          </a:p>
        </p:txBody>
      </p:sp>
      <p:sp>
        <p:nvSpPr>
          <p:cNvPr id="35" name="TextBox 34"/>
          <p:cNvSpPr txBox="1"/>
          <p:nvPr/>
        </p:nvSpPr>
        <p:spPr>
          <a:xfrm>
            <a:off x="8776983" y="4063357"/>
            <a:ext cx="718446" cy="369320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en-US" altLang="ko-KR" sz="1800" dirty="0"/>
              <a:t>bottle</a:t>
            </a:r>
            <a:endParaRPr lang="ko-KR" alt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4882180" y="5120649"/>
            <a:ext cx="3517289" cy="738652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ko-KR" altLang="en-US" dirty="0" smtClean="0"/>
              <a:t>윤곽선 템플릿을 겹쳐보았을 때 얼마나 잘</a:t>
            </a:r>
            <a:endParaRPr lang="en-US" altLang="ko-KR" dirty="0" smtClean="0"/>
          </a:p>
          <a:p>
            <a:r>
              <a:rPr lang="ko-KR" altLang="en-US" dirty="0" smtClean="0"/>
              <a:t>겹치는지를 비교하여 제일 잘 겹친 것을 선택</a:t>
            </a:r>
            <a:r>
              <a:rPr lang="en-US" altLang="ko-KR" dirty="0" smtClean="0"/>
              <a:t>!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80460" y="5944674"/>
            <a:ext cx="3469199" cy="400097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en-US" altLang="ko-KR" sz="2000" dirty="0"/>
              <a:t>30</a:t>
            </a:r>
            <a:r>
              <a:rPr lang="ko-KR" altLang="en-US" sz="2000"/>
              <a:t>년 전이었으면 이 </a:t>
            </a:r>
            <a:r>
              <a:rPr lang="ko-KR" altLang="en-US" sz="2000"/>
              <a:t>것으로 </a:t>
            </a:r>
            <a:r>
              <a:rPr lang="ko-KR" altLang="en-US" sz="2000"/>
              <a:t>논문도 낼 수 </a:t>
            </a:r>
            <a:r>
              <a:rPr lang="ko-KR" altLang="en-US" sz="2000"/>
              <a:t>있었음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407284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5" grpId="0" animBg="1"/>
      <p:bldP spid="32" grpId="0"/>
      <p:bldP spid="29" grpId="0"/>
      <p:bldP spid="34" grpId="0"/>
      <p:bldP spid="35" grpId="0"/>
      <p:bldP spid="31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성능 올리기가 쉽지 않다</a:t>
            </a:r>
            <a:endParaRPr lang="ko-KR" altLang="en-US" dirty="0"/>
          </a:p>
        </p:txBody>
      </p:sp>
      <p:pic>
        <p:nvPicPr>
          <p:cNvPr id="8200" name="Picture 8" descr="http://www.briscoes.co.nz/productimages/magnify/1/7736_14397_2618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62" y="1557586"/>
            <a:ext cx="875983" cy="87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4644" y="2018072"/>
            <a:ext cx="2226871" cy="4154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ko-KR" altLang="en-US" dirty="0" smtClean="0"/>
              <a:t>반대로 돌아간 </a:t>
            </a:r>
            <a:r>
              <a:rPr lang="en-US" altLang="ko-KR" dirty="0" smtClean="0"/>
              <a:t>teapot</a:t>
            </a:r>
            <a:r>
              <a:rPr lang="ko-KR" altLang="en-US" smtClean="0"/>
              <a:t>은</a:t>
            </a:r>
            <a:r>
              <a:rPr lang="en-US" altLang="ko-KR" dirty="0"/>
              <a:t>?</a:t>
            </a:r>
            <a:endParaRPr lang="ko-KR" altLang="en-US"/>
          </a:p>
        </p:txBody>
      </p:sp>
      <p:pic>
        <p:nvPicPr>
          <p:cNvPr id="8202" name="Picture 10" descr="http://site.englishtealeaves.com/blog/images/british-flag-tea-pot-lar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38" y="2594722"/>
            <a:ext cx="876284" cy="76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24645" y="2941591"/>
            <a:ext cx="2018481" cy="4154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ko-KR" altLang="en-US" dirty="0" smtClean="0"/>
              <a:t>무늬가 있는 </a:t>
            </a:r>
            <a:r>
              <a:rPr lang="en-US" altLang="ko-KR" dirty="0" smtClean="0"/>
              <a:t>teapot</a:t>
            </a:r>
            <a:r>
              <a:rPr lang="ko-KR" altLang="en-US" smtClean="0"/>
              <a:t>은</a:t>
            </a:r>
            <a:r>
              <a:rPr lang="en-US" altLang="ko-KR" dirty="0"/>
              <a:t>?</a:t>
            </a:r>
            <a:endParaRPr lang="ko-KR" altLang="en-US"/>
          </a:p>
        </p:txBody>
      </p:sp>
      <p:pic>
        <p:nvPicPr>
          <p:cNvPr id="8204" name="Picture 12" descr="http://ii.worldmarket.com/fcgi-bin/iipsrv.fcgi?FIF=/images/worldmarket/source/41101_XXX_v1.tif&amp;wid=2000&amp;cvt=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4" y="3518240"/>
            <a:ext cx="876563" cy="87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824645" y="3982794"/>
            <a:ext cx="2257329" cy="4154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ko-KR" altLang="en-US" dirty="0" smtClean="0"/>
              <a:t>특이하게 생긴 </a:t>
            </a:r>
            <a:r>
              <a:rPr lang="en-US" altLang="ko-KR" dirty="0" smtClean="0"/>
              <a:t>teapot</a:t>
            </a:r>
            <a:r>
              <a:rPr lang="ko-KR" altLang="en-US" smtClean="0"/>
              <a:t>은</a:t>
            </a:r>
            <a:r>
              <a:rPr lang="en-US" altLang="ko-KR" dirty="0"/>
              <a:t>?</a:t>
            </a:r>
            <a:endParaRPr lang="ko-KR" altLang="en-US"/>
          </a:p>
        </p:txBody>
      </p:sp>
      <p:pic>
        <p:nvPicPr>
          <p:cNvPr id="8206" name="Picture 14" descr="http://www.thegreenhead.com/imgs/turtle-teapot-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4" y="4555956"/>
            <a:ext cx="876563" cy="87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834091" y="5022949"/>
            <a:ext cx="3055624" cy="4154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ko-KR" altLang="en-US" dirty="0" smtClean="0"/>
              <a:t>배경과 섞여 있는 특이한 </a:t>
            </a:r>
            <a:r>
              <a:rPr lang="en-US" altLang="ko-KR" dirty="0" smtClean="0"/>
              <a:t>teapot</a:t>
            </a:r>
            <a:r>
              <a:rPr lang="ko-KR" altLang="en-US" smtClean="0"/>
              <a:t>은</a:t>
            </a:r>
            <a:r>
              <a:rPr lang="en-US" altLang="ko-KR" dirty="0"/>
              <a:t>?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2221" y="1562438"/>
            <a:ext cx="2748731" cy="206456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682173" y="3211506"/>
            <a:ext cx="771345" cy="4154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ko-KR" altLang="en-US" dirty="0" smtClean="0"/>
              <a:t>사람은</a:t>
            </a:r>
            <a:r>
              <a:rPr lang="en-US" altLang="ko-KR" dirty="0" smtClean="0"/>
              <a:t>?</a:t>
            </a:r>
            <a:endParaRPr lang="ko-KR" altLang="en-US"/>
          </a:p>
        </p:txBody>
      </p:sp>
      <p:pic>
        <p:nvPicPr>
          <p:cNvPr id="17" name="내용 개체 틀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2222" y="3823047"/>
            <a:ext cx="1872208" cy="174005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808445" y="5144251"/>
            <a:ext cx="854701" cy="4154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ko-KR" altLang="en-US" dirty="0" smtClean="0"/>
              <a:t>고양이는</a:t>
            </a:r>
            <a:r>
              <a:rPr lang="en-US" altLang="ko-KR" dirty="0" smtClean="0"/>
              <a:t>?</a:t>
            </a: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50694" y="6342762"/>
            <a:ext cx="6552728" cy="261598"/>
          </a:xfrm>
          <a:prstGeom prst="rect">
            <a:avLst/>
          </a:prstGeom>
        </p:spPr>
        <p:txBody>
          <a:bodyPr wrap="square" lIns="91430" tIns="45714" rIns="91430" bIns="45714">
            <a:spAutoFit/>
          </a:bodyPr>
          <a:lstStyle/>
          <a:p>
            <a:r>
              <a:rPr lang="ko-KR" altLang="en-US" sz="1100" dirty="0"/>
              <a:t>https://www.wikiwand.com/en/Outline_of_object_recognition</a:t>
            </a:r>
          </a:p>
        </p:txBody>
      </p:sp>
      <p:sp>
        <p:nvSpPr>
          <p:cNvPr id="20" name="내용 개체 틀 8"/>
          <p:cNvSpPr txBox="1">
            <a:spLocks/>
          </p:cNvSpPr>
          <p:nvPr/>
        </p:nvSpPr>
        <p:spPr>
          <a:xfrm>
            <a:off x="741729" y="5806059"/>
            <a:ext cx="10968514" cy="568139"/>
          </a:xfrm>
          <a:prstGeom prst="rect">
            <a:avLst/>
          </a:prstGeom>
        </p:spPr>
        <p:txBody>
          <a:bodyPr vert="horz" lIns="108820" tIns="54410" rIns="108820" bIns="54410" rtlCol="0">
            <a:normAutofit/>
          </a:bodyPr>
          <a:lstStyle>
            <a:lvl1pPr marL="408120" indent="-408120" algn="l" defTabSz="108831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4259" indent="-340100" algn="l" defTabSz="108831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399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4558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8717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877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036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196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355" indent="-272080" algn="l" defTabSz="108831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900" dirty="0"/>
              <a:t>선배들이 매우 다양한 방법을 사용해봤지만</a:t>
            </a:r>
            <a:r>
              <a:rPr lang="en-US" altLang="ko-KR" sz="2900" dirty="0"/>
              <a:t>, </a:t>
            </a:r>
            <a:r>
              <a:rPr lang="ko-KR" altLang="en-US" sz="2900" dirty="0" smtClean="0"/>
              <a:t>답을 찾기 힘들었음</a:t>
            </a:r>
            <a:endParaRPr lang="en-US" altLang="ko-KR" sz="2900" dirty="0"/>
          </a:p>
        </p:txBody>
      </p:sp>
    </p:spTree>
    <p:extLst>
      <p:ext uri="{BB962C8B-B14F-4D97-AF65-F5344CB8AC3E}">
        <p14:creationId xmlns:p14="http://schemas.microsoft.com/office/powerpoint/2010/main" val="106226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14" grpId="0"/>
      <p:bldP spid="16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다른 분야도 제각기 다양한 알고리즘 시도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3012" y="4012243"/>
            <a:ext cx="2747954" cy="1877425"/>
          </a:xfrm>
          <a:prstGeom prst="rect">
            <a:avLst/>
          </a:prstGeom>
          <a:noFill/>
        </p:spPr>
        <p:txBody>
          <a:bodyPr wrap="square" lIns="91430" tIns="45714" rIns="91430" bIns="45714" rtlCol="0">
            <a:spAutoFit/>
          </a:bodyPr>
          <a:lstStyle/>
          <a:p>
            <a:r>
              <a:rPr lang="ko-KR" altLang="en-US" sz="3600" b="1" dirty="0"/>
              <a:t>자연어 처리</a:t>
            </a:r>
            <a:endParaRPr lang="en-US" altLang="ko-KR" sz="3600" b="1" dirty="0"/>
          </a:p>
          <a:p>
            <a:pPr marL="457149" indent="-457149">
              <a:buFontTx/>
              <a:buChar char="-"/>
            </a:pPr>
            <a:r>
              <a:rPr lang="ko-KR" altLang="en-US" sz="2000" dirty="0"/>
              <a:t>형태소 분석</a:t>
            </a:r>
            <a:endParaRPr lang="en-US" altLang="ko-KR" sz="2000" dirty="0"/>
          </a:p>
          <a:p>
            <a:pPr marL="457149" indent="-457149">
              <a:buFontTx/>
              <a:buChar char="-"/>
            </a:pPr>
            <a:r>
              <a:rPr lang="ko-KR" altLang="en-US" sz="2000" dirty="0"/>
              <a:t>구문 트리</a:t>
            </a:r>
            <a:endParaRPr lang="en-US" altLang="ko-KR" sz="2000" dirty="0"/>
          </a:p>
          <a:p>
            <a:pPr marL="457149" indent="-457149">
              <a:buFontTx/>
              <a:buChar char="-"/>
            </a:pPr>
            <a:r>
              <a:rPr lang="ko-KR" altLang="en-US" sz="2000" dirty="0"/>
              <a:t>기계</a:t>
            </a:r>
            <a:r>
              <a:rPr lang="en-US" altLang="ko-KR" sz="2000" dirty="0"/>
              <a:t> </a:t>
            </a:r>
            <a:r>
              <a:rPr lang="ko-KR" altLang="en-US" sz="2000"/>
              <a:t>번역</a:t>
            </a:r>
            <a:endParaRPr lang="en-US" altLang="ko-KR" sz="2000" dirty="0"/>
          </a:p>
          <a:p>
            <a:pPr marL="457149" indent="-457149">
              <a:buFontTx/>
              <a:buChar char="-"/>
            </a:pPr>
            <a:r>
              <a:rPr lang="ko-KR" altLang="en-US" sz="2000" dirty="0"/>
              <a:t>키워드 추출</a:t>
            </a:r>
            <a:endParaRPr lang="ko-KR" altLang="en-US" sz="2000" dirty="0"/>
          </a:p>
        </p:txBody>
      </p:sp>
      <p:pic>
        <p:nvPicPr>
          <p:cNvPr id="9220" name="Picture 4" descr="https://encrypted-tbn2.gstatic.com/images?q=tbn:ANd9GcTAMgtvJvJrUm07fgFcaX2bqbM1k9AZZO5wdLt3y9PPcL8FF_X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427" y="4149874"/>
            <a:ext cx="5143220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33011" y="1802659"/>
            <a:ext cx="6139996" cy="1877425"/>
          </a:xfrm>
          <a:prstGeom prst="rect">
            <a:avLst/>
          </a:prstGeom>
          <a:noFill/>
        </p:spPr>
        <p:txBody>
          <a:bodyPr wrap="square" lIns="91430" tIns="45714" rIns="91430" bIns="45714" rtlCol="0">
            <a:spAutoFit/>
          </a:bodyPr>
          <a:lstStyle/>
          <a:p>
            <a:r>
              <a:rPr lang="ko-KR" altLang="en-US" sz="3600" b="1" dirty="0"/>
              <a:t>음성 인식</a:t>
            </a:r>
            <a:endParaRPr lang="en-US" altLang="ko-KR" sz="3600" b="1" dirty="0"/>
          </a:p>
          <a:p>
            <a:pPr marL="457149" indent="-457149">
              <a:buFontTx/>
              <a:buChar char="-"/>
            </a:pPr>
            <a:r>
              <a:rPr lang="ko-KR" altLang="en-US" sz="2000" dirty="0"/>
              <a:t>음성 검출</a:t>
            </a:r>
            <a:r>
              <a:rPr lang="en-US" altLang="ko-KR" sz="2000" dirty="0"/>
              <a:t>, </a:t>
            </a:r>
            <a:r>
              <a:rPr lang="ko-KR" altLang="en-US" sz="2000"/>
              <a:t>퓨리에 변환</a:t>
            </a:r>
            <a:endParaRPr lang="en-US" altLang="ko-KR" sz="2000" dirty="0"/>
          </a:p>
          <a:p>
            <a:pPr marL="457149" indent="-457149">
              <a:buFontTx/>
              <a:buChar char="-"/>
            </a:pPr>
            <a:r>
              <a:rPr lang="ko-KR" altLang="en-US" sz="2000" dirty="0"/>
              <a:t>각종</a:t>
            </a:r>
            <a:r>
              <a:rPr lang="en-US" altLang="ko-KR" sz="2000" dirty="0"/>
              <a:t> </a:t>
            </a:r>
            <a:r>
              <a:rPr lang="ko-KR" altLang="en-US" sz="2000"/>
              <a:t>음향학적 필터</a:t>
            </a:r>
            <a:endParaRPr lang="en-US" altLang="ko-KR" sz="2000" dirty="0"/>
          </a:p>
          <a:p>
            <a:pPr marL="457149" indent="-457149">
              <a:buFontTx/>
              <a:buChar char="-"/>
            </a:pPr>
            <a:r>
              <a:rPr lang="ko-KR" altLang="en-US" sz="2000" dirty="0"/>
              <a:t>음소 추출</a:t>
            </a:r>
            <a:endParaRPr lang="en-US" altLang="ko-KR" sz="2000" dirty="0"/>
          </a:p>
          <a:p>
            <a:pPr marL="457149" indent="-457149">
              <a:buFontTx/>
              <a:buChar char="-"/>
            </a:pPr>
            <a:r>
              <a:rPr lang="ko-KR" altLang="en-US" sz="2000" dirty="0"/>
              <a:t>은닉 </a:t>
            </a:r>
            <a:r>
              <a:rPr lang="ko-KR" altLang="en-US" sz="2000" dirty="0" err="1"/>
              <a:t>마르코프</a:t>
            </a:r>
            <a:r>
              <a:rPr lang="ko-KR" altLang="en-US" sz="2000" dirty="0"/>
              <a:t> 모델 </a:t>
            </a:r>
            <a:r>
              <a:rPr lang="en-US" altLang="ko-KR" sz="2000" dirty="0"/>
              <a:t>(HMM)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265" y="1490969"/>
            <a:ext cx="2126708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2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사람처럼 할 수 없을까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제각각 다른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작성하는 것이 아니라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배우면서 점점 잘하게 되는 만능 알고리즘</a:t>
            </a:r>
            <a:r>
              <a:rPr lang="en-US" altLang="ko-KR" dirty="0" smtClean="0"/>
              <a:t>?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엔지니어가 일일이 </a:t>
            </a:r>
            <a:r>
              <a:rPr lang="ko-KR" altLang="en-US" dirty="0" err="1" smtClean="0"/>
              <a:t>튜닝하지</a:t>
            </a:r>
            <a:r>
              <a:rPr lang="ko-KR" altLang="en-US" dirty="0" smtClean="0"/>
              <a:t> 않아도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 많은 데이터들을 통해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내부</a:t>
            </a:r>
            <a:r>
              <a:rPr lang="en-US" altLang="ko-KR" dirty="0" smtClean="0"/>
              <a:t> </a:t>
            </a:r>
            <a:r>
              <a:rPr lang="ko-KR" altLang="en-US" smtClean="0"/>
              <a:t>동작을 </a:t>
            </a:r>
            <a:r>
              <a:rPr lang="ko-KR" altLang="en-US" dirty="0" smtClean="0"/>
              <a:t>스스로 구성해가며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기존에 고안했던 방법론 이상의 성능을 내었으면</a:t>
            </a:r>
            <a:r>
              <a:rPr lang="en-US" altLang="ko-KR" dirty="0" smtClean="0"/>
              <a:t>…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582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기계 학습</a:t>
            </a:r>
            <a:r>
              <a:rPr lang="ko-KR" altLang="en-US" sz="2900" dirty="0"/>
              <a:t> </a:t>
            </a:r>
            <a:r>
              <a:rPr lang="en-US" altLang="ko-KR" sz="2900" dirty="0"/>
              <a:t>: </a:t>
            </a:r>
            <a:r>
              <a:rPr lang="ko-KR" altLang="en-US" sz="2900"/>
              <a:t>데이터로부터 임의의 함수를 도출해보자</a:t>
            </a:r>
            <a:r>
              <a:rPr lang="en-US" altLang="ko-KR" sz="2900" dirty="0"/>
              <a:t>!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b="1" dirty="0" smtClean="0"/>
              <a:t>지</a:t>
            </a:r>
            <a:r>
              <a:rPr lang="ko-KR" altLang="en-US" b="1" dirty="0"/>
              <a:t>도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학습</a:t>
            </a:r>
            <a:r>
              <a:rPr lang="ko-KR" altLang="en-US" dirty="0" smtClean="0"/>
              <a:t> </a:t>
            </a:r>
            <a:r>
              <a:rPr lang="en-US" altLang="ko-KR" sz="2900" dirty="0"/>
              <a:t>(supervised learning)</a:t>
            </a:r>
            <a:endParaRPr lang="en-US" altLang="ko-KR" dirty="0" smtClean="0"/>
          </a:p>
          <a:p>
            <a:pPr lvl="1"/>
            <a:r>
              <a:rPr lang="ko-KR" altLang="en-US" sz="2900" dirty="0"/>
              <a:t>입력에 대한 </a:t>
            </a:r>
            <a:r>
              <a:rPr lang="ko-KR" altLang="en-US" sz="2900" dirty="0" err="1"/>
              <a:t>정답값이</a:t>
            </a:r>
            <a:r>
              <a:rPr lang="ko-KR" altLang="en-US" sz="2900" dirty="0"/>
              <a:t> 있음</a:t>
            </a:r>
            <a:r>
              <a:rPr lang="en-US" altLang="ko-KR" sz="2900" dirty="0"/>
              <a:t>. </a:t>
            </a:r>
            <a:r>
              <a:rPr lang="ko-KR" altLang="en-US" sz="2900" dirty="0"/>
              <a:t>대조하며 학습</a:t>
            </a:r>
            <a:endParaRPr lang="en-US" altLang="ko-KR" sz="2900" dirty="0"/>
          </a:p>
          <a:p>
            <a:pPr lvl="1"/>
            <a:r>
              <a:rPr lang="en-US" altLang="ko-KR" sz="2000" dirty="0" err="1"/>
              <a:t>backpropagation</a:t>
            </a:r>
            <a:endParaRPr lang="en-US" altLang="ko-KR" sz="2900" dirty="0"/>
          </a:p>
          <a:p>
            <a:pPr lvl="1"/>
            <a:endParaRPr lang="en-US" altLang="ko-KR" sz="1800" dirty="0"/>
          </a:p>
          <a:p>
            <a:r>
              <a:rPr lang="ko-KR" altLang="en-US" b="1" dirty="0" smtClean="0"/>
              <a:t>비지도 </a:t>
            </a:r>
            <a:r>
              <a:rPr lang="ko-KR" altLang="en-US" b="1" dirty="0" smtClean="0"/>
              <a:t>학습</a:t>
            </a:r>
            <a:r>
              <a:rPr lang="ko-KR" altLang="en-US" sz="2900" dirty="0"/>
              <a:t> </a:t>
            </a:r>
            <a:r>
              <a:rPr lang="en-US" altLang="ko-KR" sz="2900" dirty="0"/>
              <a:t>(unsupervised learning)</a:t>
            </a:r>
          </a:p>
          <a:p>
            <a:pPr lvl="1"/>
            <a:r>
              <a:rPr lang="ko-KR" altLang="en-US" sz="2900" dirty="0"/>
              <a:t>정답 없이 </a:t>
            </a:r>
            <a:r>
              <a:rPr lang="ko-KR" altLang="en-US" sz="2900" dirty="0" err="1"/>
              <a:t>입력값들만</a:t>
            </a:r>
            <a:r>
              <a:rPr lang="ko-KR" altLang="en-US" sz="2900" dirty="0"/>
              <a:t> 주어짐</a:t>
            </a:r>
            <a:endParaRPr lang="en-US" altLang="ko-KR" sz="2900" dirty="0"/>
          </a:p>
          <a:p>
            <a:pPr lvl="1"/>
            <a:r>
              <a:rPr lang="en-US" altLang="ko-KR" sz="2000" dirty="0"/>
              <a:t>clustering, </a:t>
            </a:r>
            <a:r>
              <a:rPr lang="en-US" altLang="ko-KR" sz="2000" dirty="0" err="1"/>
              <a:t>autoencoder</a:t>
            </a:r>
            <a:endParaRPr lang="en-US" altLang="ko-KR" sz="2000" dirty="0"/>
          </a:p>
          <a:p>
            <a:pPr lvl="1"/>
            <a:endParaRPr lang="en-US" altLang="ko-KR" sz="1800" dirty="0"/>
          </a:p>
          <a:p>
            <a:r>
              <a:rPr lang="ko-KR" altLang="en-US" b="1" dirty="0" smtClean="0"/>
              <a:t>강화 학습</a:t>
            </a:r>
            <a:r>
              <a:rPr lang="ko-KR" altLang="en-US" sz="2900" dirty="0"/>
              <a:t> </a:t>
            </a:r>
            <a:r>
              <a:rPr lang="en-US" altLang="ko-KR" sz="2900" dirty="0"/>
              <a:t>(reinforcement learning)</a:t>
            </a:r>
          </a:p>
          <a:p>
            <a:pPr lvl="1"/>
            <a:r>
              <a:rPr lang="ko-KR" altLang="en-US" sz="2900" dirty="0" err="1"/>
              <a:t>입력값</a:t>
            </a:r>
            <a:r>
              <a:rPr lang="en-US" altLang="ko-KR" sz="2900" dirty="0"/>
              <a:t>(</a:t>
            </a:r>
            <a:r>
              <a:rPr lang="ko-KR" altLang="en-US" sz="2900" dirty="0"/>
              <a:t>액션</a:t>
            </a:r>
            <a:r>
              <a:rPr lang="en-US" altLang="ko-KR" sz="2900" dirty="0"/>
              <a:t>)</a:t>
            </a:r>
            <a:r>
              <a:rPr lang="ko-KR" altLang="en-US" sz="2900" dirty="0"/>
              <a:t>에 대한 평가만 주어짐</a:t>
            </a:r>
            <a:endParaRPr lang="en-US" altLang="ko-KR" sz="2900" dirty="0"/>
          </a:p>
          <a:p>
            <a:pPr lvl="1"/>
            <a:r>
              <a:rPr lang="en-US" altLang="ko-KR" sz="2100" dirty="0"/>
              <a:t>Q-learning</a:t>
            </a:r>
            <a:endParaRPr lang="ko-KR" altLang="en-US" sz="2100" dirty="0"/>
          </a:p>
        </p:txBody>
      </p:sp>
      <p:pic>
        <p:nvPicPr>
          <p:cNvPr id="16386" name="Picture 2" descr="http://image.slideserve.com/806512/unsupervised-learning-clustering-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761" y="2321123"/>
            <a:ext cx="2391965" cy="179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://www.linuxjournal.com/files/linuxjournal.com/linuxjournal/articles/110/11038/11038f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828" y="4480457"/>
            <a:ext cx="1475100" cy="162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319726" y="3710807"/>
            <a:ext cx="1181714" cy="4154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en-US" altLang="ko-KR" dirty="0" smtClean="0"/>
              <a:t>clustering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965826" y="6106388"/>
            <a:ext cx="1366636" cy="415486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en-US" altLang="ko-KR" dirty="0" smtClean="0"/>
              <a:t>Q-learning</a:t>
            </a:r>
            <a:endParaRPr lang="ko-KR" altLang="en-US"/>
          </a:p>
        </p:txBody>
      </p:sp>
      <p:pic>
        <p:nvPicPr>
          <p:cNvPr id="16392" name="Picture 8" descr="https://encrypted-tbn0.gstatic.com/images?q=tbn:ANd9GcQw-PTcj8nHhTPhPUQSnXcMuD0bwQEovx44AH5fO_vTmBvKcxW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903" y="4778338"/>
            <a:ext cx="2568350" cy="132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467" y="5848553"/>
            <a:ext cx="1728191" cy="86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5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 기계 학습 방법론 등장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000" dirty="0"/>
          </a:p>
          <a:p>
            <a:r>
              <a:rPr lang="ko-KR" altLang="en-US" sz="3600" b="1" dirty="0"/>
              <a:t>신경망</a:t>
            </a:r>
            <a:r>
              <a:rPr lang="ko-KR" altLang="en-US" sz="1800" b="1" dirty="0"/>
              <a:t> </a:t>
            </a:r>
            <a:r>
              <a:rPr lang="en-US" altLang="ko-KR" sz="1800" dirty="0"/>
              <a:t>: </a:t>
            </a:r>
            <a:r>
              <a:rPr lang="ko-KR" altLang="en-US" sz="1800"/>
              <a:t>인간의 뇌신경 흉내를 내보면 어떨까</a:t>
            </a:r>
            <a:endParaRPr lang="en-US" altLang="ko-KR" sz="1800" dirty="0"/>
          </a:p>
          <a:p>
            <a:pPr lvl="1"/>
            <a:endParaRPr lang="en-US" altLang="ko-KR" sz="2000" dirty="0"/>
          </a:p>
          <a:p>
            <a:r>
              <a:rPr lang="ko-KR" altLang="en-US" sz="3600" b="1" dirty="0"/>
              <a:t>유전자 알고리즘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/>
              <a:t>정보를 </a:t>
            </a:r>
            <a:r>
              <a:rPr lang="ko-KR" altLang="en-US" sz="1800"/>
              <a:t>유전자로 </a:t>
            </a:r>
            <a:r>
              <a:rPr lang="ko-KR" altLang="en-US" sz="1800"/>
              <a:t>인코딩하고 교배와 선택을 반복하면 진화하지 않을까</a:t>
            </a:r>
            <a:endParaRPr lang="en-US" altLang="ko-KR" sz="1800" dirty="0"/>
          </a:p>
          <a:p>
            <a:pPr lvl="1"/>
            <a:endParaRPr lang="en-US" altLang="ko-KR" sz="2000" dirty="0"/>
          </a:p>
          <a:p>
            <a:r>
              <a:rPr lang="ko-KR" altLang="en-US" sz="3600" b="1" dirty="0"/>
              <a:t>의사 결정 트리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/>
              <a:t>세상은 </a:t>
            </a:r>
            <a:r>
              <a:rPr lang="en-US" altLang="ko-KR" sz="1800" dirty="0"/>
              <a:t>if-then</a:t>
            </a:r>
            <a:r>
              <a:rPr lang="ko-KR" altLang="en-US" sz="1800"/>
              <a:t>의 반복이여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2000" dirty="0"/>
              <a:t>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400" dirty="0"/>
              <a:t>  </a:t>
            </a:r>
            <a:r>
              <a:rPr lang="ko-KR" altLang="en-US" sz="2400"/>
              <a:t>  </a:t>
            </a:r>
            <a:r>
              <a:rPr lang="ko-KR" altLang="en-US" sz="2400" dirty="0"/>
              <a:t>등등</a:t>
            </a:r>
            <a:r>
              <a:rPr lang="en-US" altLang="ko-KR" sz="2400" dirty="0"/>
              <a:t>…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411" y="4721722"/>
            <a:ext cx="2304256" cy="198773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76996" y="1773610"/>
            <a:ext cx="5976663" cy="108012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4" rIns="91430" bIns="45714"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25666" y="2631371"/>
            <a:ext cx="2924178" cy="323153"/>
          </a:xfrm>
          <a:prstGeom prst="rect">
            <a:avLst/>
          </a:prstGeom>
          <a:noFill/>
        </p:spPr>
        <p:txBody>
          <a:bodyPr wrap="none" lIns="91430" tIns="45714" rIns="91430" bIns="45714" rtlCol="0">
            <a:spAutoFit/>
          </a:bodyPr>
          <a:lstStyle/>
          <a:p>
            <a:r>
              <a:rPr lang="ko-KR" altLang="en-US" sz="1500" dirty="0">
                <a:solidFill>
                  <a:srgbClr val="C00000"/>
                </a:solidFill>
              </a:rPr>
              <a:t>이 방법론이 수많은 역경을 딛고 현재 가장 고도화 됨</a:t>
            </a:r>
            <a:endParaRPr lang="ko-KR" altLang="en-US" sz="1500" dirty="0">
              <a:solidFill>
                <a:srgbClr val="C00000"/>
              </a:solidFill>
            </a:endParaRPr>
          </a:p>
        </p:txBody>
      </p:sp>
      <p:pic>
        <p:nvPicPr>
          <p:cNvPr id="7172" name="Picture 4" descr="http://www.erogol.com/wp-content/uploads/2013/12/img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820" y="3717826"/>
            <a:ext cx="3389616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octaviansima.files.wordpress.com/2010/12/brain_neural_ne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518" y="1413570"/>
            <a:ext cx="2016224" cy="12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06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25349</TotalTime>
  <Words>1095</Words>
  <Application>Microsoft Office PowerPoint</Application>
  <PresentationFormat>사용자 지정</PresentationFormat>
  <Paragraphs>276</Paragraphs>
  <Slides>31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굴림</vt:lpstr>
      <vt:lpstr>Arial</vt:lpstr>
      <vt:lpstr>맑은 고딕</vt:lpstr>
      <vt:lpstr>Noto Sans</vt:lpstr>
      <vt:lpstr>Office 테마</vt:lpstr>
      <vt:lpstr>Image</vt:lpstr>
      <vt:lpstr>기계 학습 / 딥러닝이란 무엇인가</vt:lpstr>
      <vt:lpstr>실제로는 …</vt:lpstr>
      <vt:lpstr>이런 함수는 어떻게 만들 수 있을까?</vt:lpstr>
      <vt:lpstr>예를 들면 이렇게 해볼 수 있다</vt:lpstr>
      <vt:lpstr>성능 올리기가 쉽지 않다</vt:lpstr>
      <vt:lpstr>다른 분야도 제각기 다양한 알고리즘 시도</vt:lpstr>
      <vt:lpstr>사람처럼 할 수 없을까?</vt:lpstr>
      <vt:lpstr>기계 학습 : 데이터로부터 임의의 함수를 도출해보자!</vt:lpstr>
      <vt:lpstr>다양한 기계 학습 방법론 등장</vt:lpstr>
      <vt:lpstr>신경망 모델 (1957년에 나왔음)</vt:lpstr>
      <vt:lpstr>신경망 모델</vt:lpstr>
      <vt:lpstr>이것이 단층 퍼셉트론</vt:lpstr>
      <vt:lpstr>그러나 문제 발생</vt:lpstr>
      <vt:lpstr>다층 신경망 (MLP : Multi-Layer Perceptron) 1980~</vt:lpstr>
      <vt:lpstr>심층 신경망 (DNN : Deep Neural Network) 2010~</vt:lpstr>
      <vt:lpstr>심층 신경망</vt:lpstr>
      <vt:lpstr>심층 신경망</vt:lpstr>
      <vt:lpstr>PowerPoint 프레젠테이션</vt:lpstr>
      <vt:lpstr>PowerPoint 프레젠테이션</vt:lpstr>
      <vt:lpstr>이미지 인식 이외의 분야로 확장</vt:lpstr>
      <vt:lpstr>단어 같이 입력 공간이 퍼져 있는 데이터?</vt:lpstr>
      <vt:lpstr>Sequence to sequence</vt:lpstr>
      <vt:lpstr>심층 신경망들의 조합</vt:lpstr>
      <vt:lpstr>심층 신경망들의 조합</vt:lpstr>
      <vt:lpstr>PowerPoint 프레젠테이션</vt:lpstr>
      <vt:lpstr>FAIL !</vt:lpstr>
      <vt:lpstr>프로그래머는 안전할까?</vt:lpstr>
      <vt:lpstr>AI에 지지 않기 위해 공부합시다</vt:lpstr>
      <vt:lpstr>4차 산업혁명에 대비합시다..</vt:lpstr>
      <vt:lpstr>보안에 적용해볼 수 있을까요?</vt:lpstr>
      <vt:lpstr>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김용하 [ysoya]</dc:creator>
  <cp:lastModifiedBy>bsjjim</cp:lastModifiedBy>
  <cp:revision>347</cp:revision>
  <dcterms:created xsi:type="dcterms:W3CDTF">2011-03-30T07:57:39Z</dcterms:created>
  <dcterms:modified xsi:type="dcterms:W3CDTF">2016-07-17T16:02:54Z</dcterms:modified>
</cp:coreProperties>
</file>